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81" r:id="rId5"/>
    <p:sldMasterId id="2147493495" r:id="rId6"/>
    <p:sldMasterId id="2147493508" r:id="rId7"/>
    <p:sldMasterId id="2147493522" r:id="rId8"/>
    <p:sldMasterId id="2147493535" r:id="rId9"/>
  </p:sldMasterIdLst>
  <p:notesMasterIdLst>
    <p:notesMasterId r:id="rId59"/>
  </p:notesMasterIdLst>
  <p:handoutMasterIdLst>
    <p:handoutMasterId r:id="rId60"/>
  </p:handoutMasterIdLst>
  <p:sldIdLst>
    <p:sldId id="330" r:id="rId10"/>
    <p:sldId id="585" r:id="rId11"/>
    <p:sldId id="586" r:id="rId12"/>
    <p:sldId id="468" r:id="rId13"/>
    <p:sldId id="301" r:id="rId14"/>
    <p:sldId id="471" r:id="rId15"/>
    <p:sldId id="540" r:id="rId16"/>
    <p:sldId id="531" r:id="rId17"/>
    <p:sldId id="575" r:id="rId18"/>
    <p:sldId id="573" r:id="rId19"/>
    <p:sldId id="568" r:id="rId20"/>
    <p:sldId id="565" r:id="rId21"/>
    <p:sldId id="576" r:id="rId22"/>
    <p:sldId id="578" r:id="rId23"/>
    <p:sldId id="566" r:id="rId24"/>
    <p:sldId id="567" r:id="rId25"/>
    <p:sldId id="570" r:id="rId26"/>
    <p:sldId id="572" r:id="rId27"/>
    <p:sldId id="579" r:id="rId28"/>
    <p:sldId id="577" r:id="rId29"/>
    <p:sldId id="580" r:id="rId30"/>
    <p:sldId id="571" r:id="rId31"/>
    <p:sldId id="569" r:id="rId32"/>
    <p:sldId id="574" r:id="rId33"/>
    <p:sldId id="582" r:id="rId34"/>
    <p:sldId id="587" r:id="rId35"/>
    <p:sldId id="589" r:id="rId36"/>
    <p:sldId id="593" r:id="rId37"/>
    <p:sldId id="592" r:id="rId38"/>
    <p:sldId id="588" r:id="rId39"/>
    <p:sldId id="594" r:id="rId40"/>
    <p:sldId id="590" r:id="rId41"/>
    <p:sldId id="591" r:id="rId42"/>
    <p:sldId id="596" r:id="rId43"/>
    <p:sldId id="595" r:id="rId44"/>
    <p:sldId id="602" r:id="rId45"/>
    <p:sldId id="598" r:id="rId46"/>
    <p:sldId id="599" r:id="rId47"/>
    <p:sldId id="600" r:id="rId48"/>
    <p:sldId id="601" r:id="rId49"/>
    <p:sldId id="603" r:id="rId50"/>
    <p:sldId id="604" r:id="rId51"/>
    <p:sldId id="605" r:id="rId52"/>
    <p:sldId id="606" r:id="rId53"/>
    <p:sldId id="607" r:id="rId54"/>
    <p:sldId id="609" r:id="rId55"/>
    <p:sldId id="610" r:id="rId56"/>
    <p:sldId id="581" r:id="rId57"/>
    <p:sldId id="564" r:id="rId5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704"/>
  </p:normalViewPr>
  <p:slideViewPr>
    <p:cSldViewPr snapToObjects="1">
      <p:cViewPr varScale="1">
        <p:scale>
          <a:sx n="170" d="100"/>
          <a:sy n="170" d="100"/>
        </p:scale>
        <p:origin x="192" y="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Master" Target="slideMasters/slideMaster6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10/31/18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/>
            <a:r>
              <a:rPr lang="en-US" altLang="en-US" sz="1000" i="1" smtClean="0">
                <a:solidFill>
                  <a:srgbClr val="000000"/>
                </a:solidFill>
                <a:latin typeface="Times New Roman" charset="0"/>
                <a:ea typeface=""/>
              </a:rPr>
              <a:t>3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 smtClean="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Ro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3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43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2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8209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8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2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4140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7348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42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4282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14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956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9445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16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623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443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57473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11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2066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77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59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E7CD0D8D-A96A-2641-82A3-0B423D87585A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42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967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31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18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95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Click to edit Master title style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10/31/18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10/31/18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10/31/18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10/31/18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4619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4" Type="http://schemas.openxmlformats.org/officeDocument/2006/relationships/image" Target="../media/image3.wmf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4" Type="http://schemas.openxmlformats.org/officeDocument/2006/relationships/image" Target="../media/image3.wmf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14" Type="http://schemas.openxmlformats.org/officeDocument/2006/relationships/image" Target="../media/image3.w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14" Type="http://schemas.openxmlformats.org/officeDocument/2006/relationships/image" Target="../media/image3.wmf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b="1" dirty="0" smtClean="0">
                <a:solidFill>
                  <a:schemeClr val="bg1"/>
                </a:solidFill>
              </a:rPr>
              <a:t>Introduction to Databases (F18): </a:t>
            </a:r>
            <a:r>
              <a:rPr lang="en-US" altLang="en-US" sz="1050" i="1" dirty="0" smtClean="0">
                <a:solidFill>
                  <a:schemeClr val="bg1"/>
                </a:solidFill>
              </a:rPr>
              <a:t>Lecture </a:t>
            </a:r>
            <a:r>
              <a:rPr lang="en-US" altLang="en-US" sz="1050" i="1" dirty="0" smtClean="0">
                <a:solidFill>
                  <a:schemeClr val="bg1"/>
                </a:solidFill>
              </a:rPr>
              <a:t>10:</a:t>
            </a:r>
            <a:r>
              <a:rPr lang="en-US" altLang="en-US" sz="1050" i="1" baseline="0" dirty="0" smtClean="0">
                <a:solidFill>
                  <a:schemeClr val="bg1"/>
                </a:solidFill>
              </a:rPr>
              <a:t> Query Processing, Transactions, Recovery</a:t>
            </a:r>
            <a:r>
              <a:rPr lang="en-US" altLang="en-US" sz="1050" i="1" baseline="0" dirty="0" smtClean="0">
                <a:solidFill>
                  <a:schemeClr val="bg1"/>
                </a:solidFill>
              </a:rPr>
              <a:t/>
            </a:r>
            <a:br>
              <a:rPr lang="en-US" altLang="en-US" sz="1050" i="1" baseline="0" dirty="0" smtClean="0">
                <a:solidFill>
                  <a:schemeClr val="bg1"/>
                </a:solidFill>
              </a:rPr>
            </a:br>
            <a:r>
              <a:rPr lang="de-DE" altLang="en-US" sz="900" i="1" dirty="0" smtClean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94" r:id="rId8"/>
    <p:sldLayoutId id="214749352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731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/>
            <a:r>
              <a:rPr lang="en-US" altLang="en-US" sz="1050" smtClean="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969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/>
            <a:fld id="{0CE9289D-8B9B-314D-91B1-CD006D2DD5B7}" type="slidenum">
              <a:rPr lang="en-US" altLang="en-US" sz="1050" smtClean="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/>
              <a:t>‹#›</a:t>
            </a:fld>
            <a:endParaRPr lang="en-US" altLang="en-US" sz="1050" smtClean="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47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  <p:sldLayoutId id="2147493491" r:id="rId10"/>
    <p:sldLayoutId id="2147493492" r:id="rId11"/>
    <p:sldLayoutId id="214749349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2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497" r:id="rId2"/>
    <p:sldLayoutId id="2147493498" r:id="rId3"/>
    <p:sldLayoutId id="2147493499" r:id="rId4"/>
    <p:sldLayoutId id="2147493500" r:id="rId5"/>
    <p:sldLayoutId id="2147493501" r:id="rId6"/>
    <p:sldLayoutId id="2147493502" r:id="rId7"/>
    <p:sldLayoutId id="2147493503" r:id="rId8"/>
    <p:sldLayoutId id="2147493504" r:id="rId9"/>
    <p:sldLayoutId id="2147493505" r:id="rId10"/>
    <p:sldLayoutId id="2147493506" r:id="rId11"/>
    <p:sldLayoutId id="214749350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0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9" r:id="rId1"/>
    <p:sldLayoutId id="2147493510" r:id="rId2"/>
    <p:sldLayoutId id="2147493511" r:id="rId3"/>
    <p:sldLayoutId id="2147493512" r:id="rId4"/>
    <p:sldLayoutId id="2147493513" r:id="rId5"/>
    <p:sldLayoutId id="2147493514" r:id="rId6"/>
    <p:sldLayoutId id="2147493515" r:id="rId7"/>
    <p:sldLayoutId id="2147493516" r:id="rId8"/>
    <p:sldLayoutId id="2147493517" r:id="rId9"/>
    <p:sldLayoutId id="2147493518" r:id="rId10"/>
    <p:sldLayoutId id="2147493519" r:id="rId11"/>
    <p:sldLayoutId id="214749352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0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3" r:id="rId1"/>
    <p:sldLayoutId id="2147493524" r:id="rId2"/>
    <p:sldLayoutId id="2147493525" r:id="rId3"/>
    <p:sldLayoutId id="2147493526" r:id="rId4"/>
    <p:sldLayoutId id="2147493527" r:id="rId5"/>
    <p:sldLayoutId id="2147493528" r:id="rId6"/>
    <p:sldLayoutId id="2147493529" r:id="rId7"/>
    <p:sldLayoutId id="2147493530" r:id="rId8"/>
    <p:sldLayoutId id="2147493531" r:id="rId9"/>
    <p:sldLayoutId id="2147493532" r:id="rId10"/>
    <p:sldLayoutId id="2147493533" r:id="rId11"/>
    <p:sldLayoutId id="214749353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6" r:id="rId1"/>
    <p:sldLayoutId id="2147493537" r:id="rId2"/>
    <p:sldLayoutId id="2147493538" r:id="rId3"/>
    <p:sldLayoutId id="2147493539" r:id="rId4"/>
    <p:sldLayoutId id="2147493540" r:id="rId5"/>
    <p:sldLayoutId id="2147493541" r:id="rId6"/>
    <p:sldLayoutId id="2147493542" r:id="rId7"/>
    <p:sldLayoutId id="2147493543" r:id="rId8"/>
    <p:sldLayoutId id="2147493544" r:id="rId9"/>
    <p:sldLayoutId id="2147493545" r:id="rId10"/>
    <p:sldLayoutId id="2147493546" r:id="rId11"/>
    <p:sldLayoutId id="21474935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9.wmf"/><Relationship Id="rId10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8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7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8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5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6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7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 smtClean="0">
                <a:solidFill>
                  <a:schemeClr val="bg1"/>
                </a:solidFill>
              </a:rPr>
              <a:t>DBMS Architecture and Implementation: </a:t>
            </a:r>
            <a:r>
              <a:rPr lang="en-US" altLang="en-US" i="1" dirty="0" smtClean="0">
                <a:solidFill>
                  <a:schemeClr val="bg1"/>
                </a:solidFill>
              </a:rPr>
              <a:t>Query Processing, Transactions, Recovery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 smtClean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 smtClean="0">
                <a:solidFill>
                  <a:schemeClr val="bg1"/>
                </a:solidFill>
              </a:rPr>
              <a:t>dff@cs.columbia.edu</a:t>
            </a:r>
            <a:r>
              <a:rPr lang="en-US" altLang="en-US" i="1" dirty="0" smtClean="0">
                <a:solidFill>
                  <a:schemeClr val="bg1"/>
                </a:solidFill>
              </a:rPr>
              <a:t>)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en-US" sz="1200" i="1" dirty="0" smtClean="0">
                <a:solidFill>
                  <a:schemeClr val="bg1"/>
                </a:solidFill>
              </a:rPr>
              <a:t>Lecture </a:t>
            </a:r>
            <a:r>
              <a:rPr lang="en-US" altLang="en-US" sz="1200" i="1" dirty="0" smtClean="0">
                <a:solidFill>
                  <a:schemeClr val="bg1"/>
                </a:solidFill>
              </a:rPr>
              <a:t>9: Query Processing, Transactions, Recovery</a:t>
            </a:r>
            <a:endParaRPr lang="en-US" altLang="en-US" sz="12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60932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and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Verifies syntax correctness and generates a </a:t>
            </a:r>
            <a:r>
              <a:rPr lang="en-US" i="1" dirty="0" smtClean="0"/>
              <a:t>parse tree.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Converts to </a:t>
            </a:r>
            <a:r>
              <a:rPr lang="en-US" i="1" dirty="0" smtClean="0"/>
              <a:t>logical</a:t>
            </a:r>
            <a:r>
              <a:rPr lang="en-US" dirty="0" smtClean="0"/>
              <a:t> </a:t>
            </a:r>
            <a:r>
              <a:rPr lang="en-US" i="1" dirty="0" smtClean="0"/>
              <a:t>plan tree</a:t>
            </a:r>
            <a:r>
              <a:rPr lang="en-US" dirty="0" smtClean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Tree nodes are </a:t>
            </a:r>
            <a:r>
              <a:rPr lang="en-US" i="1" dirty="0" smtClean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Determines </a:t>
            </a:r>
            <a:r>
              <a:rPr lang="en-US" i="1" dirty="0" smtClean="0"/>
              <a:t>how</a:t>
            </a:r>
            <a:r>
              <a:rPr lang="en-US" dirty="0" smtClean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May modify the plan to </a:t>
            </a:r>
            <a:r>
              <a:rPr lang="en-US" i="1" dirty="0" smtClean="0"/>
              <a:t>optimize</a:t>
            </a:r>
            <a:r>
              <a:rPr lang="en-US" dirty="0" smtClean="0"/>
              <a:t> execution, e.g. using indexes.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1085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Processing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91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Parsing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3496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Grammar/Syntax Diagrams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1550"/>
            <a:ext cx="5243383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1759"/>
            <a:ext cx="2089423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5049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779478"/>
            <a:ext cx="2819400" cy="3696094"/>
          </a:xfrm>
        </p:spPr>
        <p:txBody>
          <a:bodyPr/>
          <a:lstStyle/>
          <a:p>
            <a:r>
              <a:rPr lang="en-US" dirty="0" smtClean="0"/>
              <a:t>Grammar rules define valid SQL statements.</a:t>
            </a:r>
          </a:p>
          <a:p>
            <a:r>
              <a:rPr lang="en-US" dirty="0" smtClean="0"/>
              <a:t>Query parser</a:t>
            </a:r>
          </a:p>
          <a:p>
            <a:pPr lvl="1"/>
            <a:r>
              <a:rPr lang="en-US" dirty="0" smtClean="0"/>
              <a:t>Validates syntax.</a:t>
            </a:r>
          </a:p>
          <a:p>
            <a:pPr lvl="1"/>
            <a:r>
              <a:rPr lang="en-US" dirty="0" smtClean="0"/>
              <a:t>Produces a logical parse tree/plan.</a:t>
            </a:r>
          </a:p>
          <a:p>
            <a:r>
              <a:rPr lang="en-US" dirty="0" smtClean="0"/>
              <a:t>The optimizer and execution engine execute the plan.</a:t>
            </a:r>
          </a:p>
          <a:p>
            <a:r>
              <a:rPr lang="en-US" dirty="0" smtClean="0"/>
              <a:t>Similar to any programming language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0368"/>
            <a:ext cx="5774829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649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025"/>
            <a:ext cx="4410212" cy="432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						Parser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3810000" y="590549"/>
            <a:ext cx="4914340" cy="2666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Formal definition of the SQL Language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Grammar rules.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Parse diagrams/machines.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You will learn about these concepts if you take: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W3261: Computer Science </a:t>
            </a:r>
            <a:r>
              <a:rPr lang="en-US" dirty="0" smtClean="0"/>
              <a:t>Theory.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</a:t>
            </a:r>
            <a:r>
              <a:rPr lang="en-US" dirty="0" smtClean="0"/>
              <a:t>W4115: Programming </a:t>
            </a:r>
            <a:r>
              <a:rPr lang="en-US" dirty="0"/>
              <a:t>Languages and </a:t>
            </a:r>
            <a:r>
              <a:rPr lang="en-US" dirty="0" smtClean="0"/>
              <a:t>Translators.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Parser/Translator: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Validates the syntax is correct.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Validates that the symbols are correct, e.g. the table exists.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Converts the statement into an intermediate form that can be compiled or interpreted, just like any other computer language.</a:t>
            </a:r>
            <a:r>
              <a:rPr lang="en-US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486150"/>
            <a:ext cx="3187700" cy="11620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14800" y="4524375"/>
            <a:ext cx="44781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62612" y="3257550"/>
            <a:ext cx="0" cy="12668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62612" y="3257550"/>
            <a:ext cx="320978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72400" y="3257550"/>
            <a:ext cx="0" cy="2286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9678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8279946" cy="387798"/>
          </a:xfrm>
        </p:spPr>
        <p:txBody>
          <a:bodyPr/>
          <a:lstStyle/>
          <a:p>
            <a:r>
              <a:rPr lang="en-US" smtClean="0"/>
              <a:t>SQL Parse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1049"/>
            <a:ext cx="6197615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27989"/>
            <a:ext cx="3498994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64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Parsing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19150"/>
            <a:ext cx="4495800" cy="381000"/>
          </a:xfrm>
        </p:spPr>
        <p:txBody>
          <a:bodyPr>
            <a:noAutofit/>
          </a:bodyPr>
          <a:lstStyle/>
          <a:p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 smtClean="0"/>
              <a:t>github.com</a:t>
            </a:r>
            <a:r>
              <a:rPr lang="en-US" sz="1600" dirty="0" smtClean="0"/>
              <a:t>/</a:t>
            </a:r>
            <a:r>
              <a:rPr lang="en-US" sz="1600" dirty="0" err="1" smtClean="0"/>
              <a:t>mozilla</a:t>
            </a:r>
            <a:r>
              <a:rPr lang="en-US" sz="1600" dirty="0" smtClean="0"/>
              <a:t>/</a:t>
            </a:r>
            <a:r>
              <a:rPr lang="en-US" sz="1600" dirty="0" err="1" smtClean="0"/>
              <a:t>moz</a:t>
            </a:r>
            <a:r>
              <a:rPr lang="en-US" sz="1600" dirty="0" smtClean="0"/>
              <a:t>-</a:t>
            </a:r>
            <a:r>
              <a:rPr lang="en-US" sz="1600" dirty="0" err="1" smtClean="0"/>
              <a:t>sql</a:t>
            </a:r>
            <a:r>
              <a:rPr lang="en-US" sz="1600" dirty="0" smtClean="0"/>
              <a:t>-parser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2550"/>
            <a:ext cx="4923304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44948"/>
            <a:ext cx="3684101" cy="41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3867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Lecture</a:t>
            </a:r>
            <a:r>
              <a:rPr lang="en-US" sz="1600" dirty="0"/>
              <a:t>: Skim code at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mozilla</a:t>
            </a:r>
            <a:r>
              <a:rPr lang="en-US" sz="1600" dirty="0"/>
              <a:t>/</a:t>
            </a:r>
            <a:r>
              <a:rPr lang="en-US" sz="1600" dirty="0" err="1"/>
              <a:t>moz</a:t>
            </a:r>
            <a:r>
              <a:rPr lang="en-US" sz="1600" dirty="0"/>
              <a:t>-</a:t>
            </a:r>
            <a:r>
              <a:rPr lang="en-US" sz="1600" dirty="0" err="1"/>
              <a:t>sql</a:t>
            </a:r>
            <a:r>
              <a:rPr lang="en-US" sz="1600" dirty="0"/>
              <a:t>-parser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150656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While Loop Syntax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95" y="590550"/>
            <a:ext cx="5441156" cy="39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290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 smtClean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8: Disks, I/O, Indexes</a:t>
            </a:r>
          </a:p>
        </p:txBody>
      </p:sp>
    </p:spTree>
    <p:extLst>
      <p:ext uri="{BB962C8B-B14F-4D97-AF65-F5344CB8AC3E}">
        <p14:creationId xmlns:p14="http://schemas.microsoft.com/office/powerpoint/2010/main" val="12413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Common Concept </a:t>
            </a:r>
            <a:r>
              <a:rPr lang="mr-IN" sz="2400" dirty="0" smtClean="0"/>
              <a:t>–</a:t>
            </a:r>
            <a:r>
              <a:rPr lang="en-US" sz="2400" dirty="0" smtClean="0"/>
              <a:t> Example, Sentence Diagram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19800" y="514350"/>
            <a:ext cx="2667000" cy="3696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 smtClean="0"/>
              <a:t>This is how we learned grammar in parochial school.</a:t>
            </a:r>
          </a:p>
          <a:p>
            <a:pPr marL="0" indent="0" algn="ctr">
              <a:buNone/>
            </a:pPr>
            <a:r>
              <a:rPr lang="en-US" sz="1400" dirty="0" smtClean="0"/>
              <a:t>Instead of error messages when wrong, we got our knuckles smacked.</a:t>
            </a:r>
          </a:p>
          <a:p>
            <a:pPr marL="0" indent="0" algn="ctr">
              <a:buNone/>
            </a:pPr>
            <a:r>
              <a:rPr lang="en-US" sz="1400" dirty="0" smtClean="0"/>
              <a:t>I have very good grammar skills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9" y="514350"/>
            <a:ext cx="5715000" cy="4077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2419350"/>
            <a:ext cx="19507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577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Query Plan/Logical Plan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21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6845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" y="486618"/>
            <a:ext cx="4470400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Execution/Plan Tree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>
          <a:xfrm>
            <a:off x="228600" y="2457056"/>
            <a:ext cx="4724400" cy="2095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The nodes are SQL operators. The operator parameters are: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Relations.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Parameters to operators.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The edges are the flow of data. The data flowing is a relation.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Base 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Derived table.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334000" y="663576"/>
            <a:ext cx="3566156" cy="3429000"/>
            <a:chOff x="4066" y="82"/>
            <a:chExt cx="1516" cy="1902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351" y="608"/>
              <a:ext cx="62" cy="1"/>
            </a:xfrm>
            <a:custGeom>
              <a:avLst/>
              <a:gdLst>
                <a:gd name="T0" fmla="*/ 0 w 62"/>
                <a:gd name="T1" fmla="*/ 0 h 1"/>
                <a:gd name="T2" fmla="*/ 61 w 62"/>
                <a:gd name="T3" fmla="*/ 0 h 1"/>
                <a:gd name="T4" fmla="*/ 0 w 6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">
                  <a:moveTo>
                    <a:pt x="0" y="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698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750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673" y="82"/>
              <a:ext cx="103" cy="1"/>
            </a:xfrm>
            <a:custGeom>
              <a:avLst/>
              <a:gdLst>
                <a:gd name="T0" fmla="*/ 0 w 103"/>
                <a:gd name="T1" fmla="*/ 0 h 1"/>
                <a:gd name="T2" fmla="*/ 102 w 103"/>
                <a:gd name="T3" fmla="*/ 0 h 1"/>
                <a:gd name="T4" fmla="*/ 0 w 10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">
                  <a:moveTo>
                    <a:pt x="0" y="0"/>
                  </a:moveTo>
                  <a:lnTo>
                    <a:pt x="102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4767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974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0 h 70"/>
                <a:gd name="T2" fmla="*/ 207 w 208"/>
                <a:gd name="T3" fmla="*/ 69 h 70"/>
                <a:gd name="T4" fmla="*/ 0 w 208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0"/>
                  </a:moveTo>
                  <a:lnTo>
                    <a:pt x="207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69 h 70"/>
                <a:gd name="T2" fmla="*/ 207 w 208"/>
                <a:gd name="T3" fmla="*/ 0 h 70"/>
                <a:gd name="T4" fmla="*/ 0 w 208"/>
                <a:gd name="T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69"/>
                  </a:moveTo>
                  <a:lnTo>
                    <a:pt x="207" y="0"/>
                  </a:lnTo>
                  <a:lnTo>
                    <a:pt x="0" y="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412" y="1487"/>
              <a:ext cx="399" cy="200"/>
            </a:xfrm>
            <a:custGeom>
              <a:avLst/>
              <a:gdLst>
                <a:gd name="T0" fmla="*/ 0 w 399"/>
                <a:gd name="T1" fmla="*/ 199 h 200"/>
                <a:gd name="T2" fmla="*/ 398 w 399"/>
                <a:gd name="T3" fmla="*/ 0 h 200"/>
                <a:gd name="T4" fmla="*/ 0 w 399"/>
                <a:gd name="T5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9" h="200">
                  <a:moveTo>
                    <a:pt x="0" y="199"/>
                  </a:moveTo>
                  <a:lnTo>
                    <a:pt x="398" y="0"/>
                  </a:lnTo>
                  <a:lnTo>
                    <a:pt x="0" y="19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957" y="1487"/>
              <a:ext cx="408" cy="200"/>
            </a:xfrm>
            <a:custGeom>
              <a:avLst/>
              <a:gdLst>
                <a:gd name="T0" fmla="*/ 0 w 408"/>
                <a:gd name="T1" fmla="*/ 0 h 200"/>
                <a:gd name="T2" fmla="*/ 407 w 408"/>
                <a:gd name="T3" fmla="*/ 199 h 200"/>
                <a:gd name="T4" fmla="*/ 0 w 408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00">
                  <a:moveTo>
                    <a:pt x="0" y="0"/>
                  </a:moveTo>
                  <a:lnTo>
                    <a:pt x="407" y="19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872" y="80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1 h 312"/>
                <a:gd name="T4" fmla="*/ 0 w 1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872" y="289"/>
              <a:ext cx="1" cy="286"/>
            </a:xfrm>
            <a:custGeom>
              <a:avLst/>
              <a:gdLst>
                <a:gd name="T0" fmla="*/ 0 w 1"/>
                <a:gd name="T1" fmla="*/ 0 h 286"/>
                <a:gd name="T2" fmla="*/ 0 w 1"/>
                <a:gd name="T3" fmla="*/ 285 h 286"/>
                <a:gd name="T4" fmla="*/ 0 w 1"/>
                <a:gd name="T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6">
                  <a:moveTo>
                    <a:pt x="0" y="0"/>
                  </a:moveTo>
                  <a:lnTo>
                    <a:pt x="0" y="2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853" y="632"/>
              <a:ext cx="45" cy="93"/>
            </a:xfrm>
            <a:custGeom>
              <a:avLst/>
              <a:gdLst>
                <a:gd name="T0" fmla="*/ 0 w 45"/>
                <a:gd name="T1" fmla="*/ 92 h 93"/>
                <a:gd name="T2" fmla="*/ 44 w 45"/>
                <a:gd name="T3" fmla="*/ 0 h 93"/>
                <a:gd name="T4" fmla="*/ 0 w 45"/>
                <a:gd name="T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93">
                  <a:moveTo>
                    <a:pt x="0" y="92"/>
                  </a:moveTo>
                  <a:lnTo>
                    <a:pt x="44" y="0"/>
                  </a:lnTo>
                  <a:lnTo>
                    <a:pt x="0" y="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897" y="639"/>
              <a:ext cx="43" cy="86"/>
            </a:xfrm>
            <a:custGeom>
              <a:avLst/>
              <a:gdLst>
                <a:gd name="T0" fmla="*/ 0 w 43"/>
                <a:gd name="T1" fmla="*/ 0 h 86"/>
                <a:gd name="T2" fmla="*/ 42 w 43"/>
                <a:gd name="T3" fmla="*/ 85 h 86"/>
                <a:gd name="T4" fmla="*/ 0 w 43"/>
                <a:gd name="T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6">
                  <a:moveTo>
                    <a:pt x="0" y="0"/>
                  </a:moveTo>
                  <a:lnTo>
                    <a:pt x="42" y="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078" y="1763"/>
              <a:ext cx="42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 smtClean="0">
                  <a:solidFill>
                    <a:srgbClr val="000000"/>
                  </a:solidFill>
                  <a:latin typeface="Arial" charset="0"/>
                </a:rPr>
                <a:t>people</a:t>
              </a:r>
              <a:endParaRPr lang="en-US" altLang="en-US" sz="17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143" y="1754"/>
              <a:ext cx="43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 smtClean="0">
                  <a:solidFill>
                    <a:srgbClr val="000000"/>
                  </a:solidFill>
                  <a:latin typeface="Arial" charset="0"/>
                </a:rPr>
                <a:t>batting</a:t>
              </a:r>
              <a:endParaRPr lang="en-US" altLang="en-US" sz="17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474" y="1329"/>
              <a:ext cx="8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 smtClean="0">
                  <a:solidFill>
                    <a:srgbClr val="000000"/>
                  </a:solidFill>
                  <a:latin typeface="Arial" charset="0"/>
                </a:rPr>
                <a:t>playerID</a:t>
              </a:r>
              <a:r>
                <a:rPr lang="en-US" altLang="en-US" sz="1400" b="1" dirty="0" smtClean="0">
                  <a:solidFill>
                    <a:srgbClr val="000000"/>
                  </a:solidFill>
                  <a:latin typeface="Arial" charset="0"/>
                </a:rPr>
                <a:t>=</a:t>
              </a:r>
              <a:r>
                <a:rPr lang="en-US" altLang="en-US" sz="1400" b="1" dirty="0" err="1" smtClean="0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066" y="654"/>
              <a:ext cx="116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 smtClean="0">
                  <a:solidFill>
                    <a:srgbClr val="000000"/>
                  </a:solidFill>
                  <a:latin typeface="Arial" charset="0"/>
                </a:rPr>
                <a:t>birthCountry</a:t>
              </a:r>
              <a:r>
                <a:rPr lang="en-US" altLang="en-US" sz="1400" b="1" dirty="0" smtClean="0">
                  <a:solidFill>
                    <a:srgbClr val="000000"/>
                  </a:solidFill>
                  <a:latin typeface="Arial" charset="0"/>
                </a:rPr>
                <a:t>=‘USA’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4944" y="644"/>
              <a:ext cx="40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smtClean="0">
                  <a:solidFill>
                    <a:srgbClr val="000000"/>
                  </a:solidFill>
                  <a:latin typeface="Arial" charset="0"/>
                </a:rPr>
                <a:t>ab&gt; 500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4728" y="152"/>
              <a:ext cx="5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 smtClean="0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896212" y="14534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3752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Relational Operations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1200150"/>
            <a:ext cx="6800850" cy="3714750"/>
          </a:xfrm>
          <a:noFill/>
          <a:ln/>
        </p:spPr>
        <p:txBody>
          <a:bodyPr/>
          <a:lstStyle/>
          <a:p>
            <a:r>
              <a:rPr lang="en-US" altLang="en-US"/>
              <a:t>We will consider how to implement: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Selection</a:t>
            </a:r>
            <a:r>
              <a:rPr lang="en-US" altLang="en-US"/>
              <a:t>  (     )    Selects a subset of rows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Projection</a:t>
            </a:r>
            <a:r>
              <a:rPr lang="en-US" altLang="en-US"/>
              <a:t>  (     )   Deletes unwanted columns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Join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 (        )  Allows us to combine two relations.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Set-difference</a:t>
            </a:r>
            <a:r>
              <a:rPr lang="en-US" altLang="en-US"/>
              <a:t>  (     )  Tuples in reln. 1, but not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Union</a:t>
            </a:r>
            <a:r>
              <a:rPr lang="en-US" altLang="en-US"/>
              <a:t>  (     )  Tuples in reln. 1 and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Aggregation</a:t>
            </a:r>
            <a:r>
              <a:rPr lang="en-US" altLang="en-US"/>
              <a:t>  (</a:t>
            </a:r>
            <a:r>
              <a:rPr lang="en-US" altLang="en-US" sz="1500"/>
              <a:t>SUM, MIN</a:t>
            </a:r>
            <a:r>
              <a:rPr lang="en-US" altLang="en-US"/>
              <a:t>, etc.) and </a:t>
            </a:r>
            <a:r>
              <a:rPr lang="en-US" altLang="en-US" sz="1500"/>
              <a:t>GROUP BY</a:t>
            </a:r>
            <a:endParaRPr lang="en-US" altLang="en-US"/>
          </a:p>
          <a:p>
            <a:r>
              <a:rPr lang="en-US" altLang="en-US"/>
              <a:t>Since each op returns a relation, ops can be </a:t>
            </a:r>
            <a:r>
              <a:rPr lang="en-US" altLang="en-US" i="1">
                <a:solidFill>
                  <a:schemeClr val="accent2"/>
                </a:solidFill>
              </a:rPr>
              <a:t>composed</a:t>
            </a:r>
            <a:r>
              <a:rPr lang="en-US" altLang="en-US"/>
              <a:t>!  After we cover the operations, we will discuss how to </a:t>
            </a:r>
            <a:r>
              <a:rPr lang="en-US" altLang="en-US" i="1"/>
              <a:t>optimize </a:t>
            </a:r>
            <a:r>
              <a:rPr lang="en-US" altLang="en-US"/>
              <a:t>queries formed by composing them.</a:t>
            </a:r>
          </a:p>
        </p:txBody>
      </p:sp>
      <p:graphicFrame>
        <p:nvGraphicFramePr>
          <p:cNvPr id="512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50344" y="1600200"/>
          <a:ext cx="165139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4" imgW="2201760" imgH="736560" progId="Equation.3">
                  <p:embed/>
                </p:oleObj>
              </mc:Choice>
              <mc:Fallback>
                <p:oleObj name="Equation" r:id="rId4" imgW="2201760" imgH="736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344" y="1600200"/>
                        <a:ext cx="165139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57500" y="1905000"/>
          <a:ext cx="1524000" cy="75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Equation" r:id="rId6" imgW="2031840" imgH="1000080" progId="Equation.3">
                  <p:embed/>
                </p:oleObj>
              </mc:Choice>
              <mc:Fallback>
                <p:oleObj name="Equation" r:id="rId6" imgW="2031840" imgH="1000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905000"/>
                        <a:ext cx="1524000" cy="75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00400" y="2647950"/>
          <a:ext cx="381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Equation" r:id="rId8" imgW="507960" imgH="1396800" progId="Equation.3">
                  <p:embed/>
                </p:oleObj>
              </mc:Choice>
              <mc:Fallback>
                <p:oleObj name="Equation" r:id="rId8" imgW="507960" imgH="1396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47950"/>
                        <a:ext cx="3810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71751" y="2933700"/>
          <a:ext cx="47029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10" imgW="626760" imgH="482400" progId="Equation.3">
                  <p:embed/>
                </p:oleObj>
              </mc:Choice>
              <mc:Fallback>
                <p:oleObj name="Equation" r:id="rId10" imgW="626760" imgH="482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1" y="2933700"/>
                        <a:ext cx="47029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55057" y="2302669"/>
          <a:ext cx="426244" cy="2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12" imgW="568080" imgH="358560" progId="Equation.3">
                  <p:embed/>
                </p:oleObj>
              </mc:Choice>
              <mc:Fallback>
                <p:oleObj name="Equation" r:id="rId12" imgW="568080" imgH="358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057" y="2302669"/>
                        <a:ext cx="426244" cy="2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37531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0" y="514350"/>
            <a:ext cx="8382000" cy="3233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562350"/>
            <a:ext cx="8495740" cy="1066800"/>
          </a:xfrm>
        </p:spPr>
        <p:txBody>
          <a:bodyPr/>
          <a:lstStyle/>
          <a:p>
            <a:r>
              <a:rPr lang="en-US" dirty="0" smtClean="0"/>
              <a:t>The plan executes in stages (bottom up).</a:t>
            </a:r>
          </a:p>
          <a:p>
            <a:r>
              <a:rPr lang="en-US" dirty="0" smtClean="0"/>
              <a:t>Some stages can have parallelism, e.g. multiple threads to improve CPU utilization while processing I/O.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1800" y="31051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gerardnico.com</a:t>
            </a:r>
            <a:r>
              <a:rPr lang="en-US" sz="1100" dirty="0"/>
              <a:t>/data/type/relation/engine/</a:t>
            </a:r>
            <a:r>
              <a:rPr lang="en-US" sz="1100" dirty="0" err="1"/>
              <a:t>query_plan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93024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3 </a:t>
            </a:r>
            <a:r>
              <a:rPr lang="mr-IN" dirty="0" smtClean="0"/>
              <a:t>–</a:t>
            </a:r>
            <a:r>
              <a:rPr lang="en-US" dirty="0" smtClean="0"/>
              <a:t> Part </a:t>
            </a:r>
            <a:r>
              <a:rPr lang="en-US" dirty="0" err="1" smtClean="0"/>
              <a:t>IIa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333750"/>
            <a:ext cx="8495740" cy="1181494"/>
          </a:xfrm>
        </p:spPr>
        <p:txBody>
          <a:bodyPr/>
          <a:lstStyle/>
          <a:p>
            <a:r>
              <a:rPr lang="en-US" dirty="0" smtClean="0"/>
              <a:t>We have developed a basic </a:t>
            </a:r>
            <a:r>
              <a:rPr lang="en-US" dirty="0" err="1" smtClean="0"/>
              <a:t>CSVDataTable</a:t>
            </a:r>
            <a:r>
              <a:rPr lang="en-US" dirty="0" smtClean="0"/>
              <a:t> supporting </a:t>
            </a:r>
            <a:r>
              <a:rPr lang="en-US" i="1" dirty="0" err="1" smtClean="0"/>
              <a:t>find_by_template</a:t>
            </a:r>
            <a:r>
              <a:rPr lang="en-US" i="1" dirty="0" smtClean="0"/>
              <a:t>(), insert(), </a:t>
            </a:r>
            <a:r>
              <a:rPr lang="en-US" dirty="0" smtClean="0"/>
              <a:t>and </a:t>
            </a:r>
            <a:r>
              <a:rPr lang="en-US" i="1" dirty="0" smtClean="0"/>
              <a:t>delete().</a:t>
            </a:r>
          </a:p>
          <a:p>
            <a:r>
              <a:rPr lang="en-US" dirty="0" smtClean="0"/>
              <a:t>We will add support for </a:t>
            </a:r>
            <a:r>
              <a:rPr lang="en-US" dirty="0" err="1" smtClean="0"/>
              <a:t>execute_join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1183" y="590550"/>
            <a:ext cx="876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80"/>
                </a:solidFill>
              </a:rPr>
              <a:t>def</a:t>
            </a:r>
            <a:r>
              <a:rPr lang="en-US" sz="1400" b="1" dirty="0">
                <a:solidFill>
                  <a:srgbClr val="000080"/>
                </a:solidFill>
              </a:rPr>
              <a:t> </a:t>
            </a:r>
            <a:r>
              <a:rPr lang="en-US" sz="1400" dirty="0" err="1"/>
              <a:t>execute_join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94558D"/>
                </a:solidFill>
              </a:rPr>
              <a:t>self</a:t>
            </a:r>
            <a:r>
              <a:rPr lang="en-US" sz="1400" dirty="0"/>
              <a:t>, </a:t>
            </a:r>
            <a:r>
              <a:rPr lang="en-US" sz="1400" dirty="0" err="1"/>
              <a:t>left_r</a:t>
            </a:r>
            <a:r>
              <a:rPr lang="en-US" sz="1400" dirty="0"/>
              <a:t>, </a:t>
            </a:r>
            <a:r>
              <a:rPr lang="en-US" sz="1400" dirty="0" err="1"/>
              <a:t>right_r</a:t>
            </a:r>
            <a:r>
              <a:rPr lang="en-US" sz="1400" dirty="0"/>
              <a:t>, </a:t>
            </a:r>
            <a:r>
              <a:rPr lang="en-US" sz="1400" dirty="0" err="1"/>
              <a:t>on_fields</a:t>
            </a:r>
            <a:r>
              <a:rPr lang="en-US" sz="1400" dirty="0"/>
              <a:t>, </a:t>
            </a:r>
            <a:r>
              <a:rPr lang="en-US" sz="1400" dirty="0" err="1"/>
              <a:t>where_template</a:t>
            </a:r>
            <a:r>
              <a:rPr lang="en-US" sz="1400" dirty="0"/>
              <a:t>, </a:t>
            </a:r>
            <a:r>
              <a:rPr lang="en-US" sz="1400" dirty="0" err="1"/>
              <a:t>project_fields</a:t>
            </a:r>
            <a:r>
              <a:rPr lang="en-US" sz="1400" dirty="0"/>
              <a:t>):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i="1" dirty="0">
                <a:solidFill>
                  <a:srgbClr val="808080"/>
                </a:solidFill>
              </a:rPr>
              <a:t>"""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Implements a JOIN on two CSV Tables. Support </a:t>
            </a:r>
            <a:r>
              <a:rPr lang="en-US" sz="1400" i="1" dirty="0" err="1">
                <a:solidFill>
                  <a:srgbClr val="808080"/>
                </a:solidFill>
              </a:rPr>
              <a:t>equi</a:t>
            </a:r>
            <a:r>
              <a:rPr lang="en-US" sz="1400" i="1" dirty="0">
                <a:solidFill>
                  <a:srgbClr val="808080"/>
                </a:solidFill>
              </a:rPr>
              <a:t>-join only on a list of common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columns names.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</a:t>
            </a:r>
            <a:r>
              <a:rPr lang="en-US" sz="1400" b="1" dirty="0" err="1">
                <a:solidFill>
                  <a:srgbClr val="808080"/>
                </a:solidFill>
              </a:rPr>
              <a:t>param</a:t>
            </a:r>
            <a:r>
              <a:rPr lang="en-US" sz="1400" i="1" dirty="0">
                <a:solidFill>
                  <a:srgbClr val="808080"/>
                </a:solidFill>
              </a:rPr>
              <a:t> </a:t>
            </a:r>
            <a:r>
              <a:rPr lang="en-US" sz="1400" i="1" dirty="0" err="1">
                <a:solidFill>
                  <a:srgbClr val="808080"/>
                </a:solidFill>
              </a:rPr>
              <a:t>left_r</a:t>
            </a:r>
            <a:r>
              <a:rPr lang="en-US" sz="1400" i="1" dirty="0">
                <a:solidFill>
                  <a:srgbClr val="808080"/>
                </a:solidFill>
              </a:rPr>
              <a:t>: The left table, or first input table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</a:t>
            </a:r>
            <a:r>
              <a:rPr lang="en-US" sz="1400" b="1" dirty="0" err="1">
                <a:solidFill>
                  <a:srgbClr val="808080"/>
                </a:solidFill>
              </a:rPr>
              <a:t>param</a:t>
            </a:r>
            <a:r>
              <a:rPr lang="en-US" sz="1400" i="1" dirty="0">
                <a:solidFill>
                  <a:srgbClr val="808080"/>
                </a:solidFill>
              </a:rPr>
              <a:t> </a:t>
            </a:r>
            <a:r>
              <a:rPr lang="en-US" sz="1400" i="1" dirty="0" err="1">
                <a:solidFill>
                  <a:srgbClr val="808080"/>
                </a:solidFill>
              </a:rPr>
              <a:t>right_r</a:t>
            </a:r>
            <a:r>
              <a:rPr lang="en-US" sz="1400" i="1" dirty="0">
                <a:solidFill>
                  <a:srgbClr val="808080"/>
                </a:solidFill>
              </a:rPr>
              <a:t>: The right table, or second input table.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</a:t>
            </a:r>
            <a:r>
              <a:rPr lang="en-US" sz="1400" b="1" dirty="0" err="1">
                <a:solidFill>
                  <a:srgbClr val="808080"/>
                </a:solidFill>
              </a:rPr>
              <a:t>param</a:t>
            </a:r>
            <a:r>
              <a:rPr lang="en-US" sz="1400" i="1" dirty="0">
                <a:solidFill>
                  <a:srgbClr val="808080"/>
                </a:solidFill>
              </a:rPr>
              <a:t> </a:t>
            </a:r>
            <a:r>
              <a:rPr lang="en-US" sz="1400" i="1" dirty="0" err="1">
                <a:solidFill>
                  <a:srgbClr val="808080"/>
                </a:solidFill>
              </a:rPr>
              <a:t>on_fields</a:t>
            </a:r>
            <a:r>
              <a:rPr lang="en-US" sz="1400" i="1" dirty="0">
                <a:solidFill>
                  <a:srgbClr val="808080"/>
                </a:solidFill>
              </a:rPr>
              <a:t>: A list of common fields used for the </a:t>
            </a:r>
            <a:r>
              <a:rPr lang="en-US" sz="1400" i="1" dirty="0" err="1">
                <a:solidFill>
                  <a:srgbClr val="808080"/>
                </a:solidFill>
              </a:rPr>
              <a:t>equi</a:t>
            </a:r>
            <a:r>
              <a:rPr lang="en-US" sz="1400" i="1" dirty="0">
                <a:solidFill>
                  <a:srgbClr val="808080"/>
                </a:solidFill>
              </a:rPr>
              <a:t>-join.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</a:t>
            </a:r>
            <a:r>
              <a:rPr lang="en-US" sz="1400" b="1" dirty="0" err="1">
                <a:solidFill>
                  <a:srgbClr val="808080"/>
                </a:solidFill>
              </a:rPr>
              <a:t>param</a:t>
            </a:r>
            <a:r>
              <a:rPr lang="en-US" sz="1400" i="1" dirty="0">
                <a:solidFill>
                  <a:srgbClr val="808080"/>
                </a:solidFill>
              </a:rPr>
              <a:t> </a:t>
            </a:r>
            <a:r>
              <a:rPr lang="en-US" sz="1400" i="1" dirty="0" err="1">
                <a:solidFill>
                  <a:srgbClr val="808080"/>
                </a:solidFill>
              </a:rPr>
              <a:t>where_template</a:t>
            </a:r>
            <a:r>
              <a:rPr lang="en-US" sz="1400" i="1" dirty="0">
                <a:solidFill>
                  <a:srgbClr val="808080"/>
                </a:solidFill>
              </a:rPr>
              <a:t>: Select template to apply to the result to determine what to return.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</a:t>
            </a:r>
            <a:r>
              <a:rPr lang="en-US" sz="1400" b="1" dirty="0" err="1">
                <a:solidFill>
                  <a:srgbClr val="808080"/>
                </a:solidFill>
              </a:rPr>
              <a:t>param</a:t>
            </a:r>
            <a:r>
              <a:rPr lang="en-US" sz="1400" i="1" dirty="0">
                <a:solidFill>
                  <a:srgbClr val="808080"/>
                </a:solidFill>
              </a:rPr>
              <a:t> </a:t>
            </a:r>
            <a:r>
              <a:rPr lang="en-US" sz="1400" i="1" dirty="0" err="1">
                <a:solidFill>
                  <a:srgbClr val="808080"/>
                </a:solidFill>
              </a:rPr>
              <a:t>project_fields</a:t>
            </a:r>
            <a:r>
              <a:rPr lang="en-US" sz="1400" i="1" dirty="0">
                <a:solidFill>
                  <a:srgbClr val="808080"/>
                </a:solidFill>
              </a:rPr>
              <a:t>: List of fields to return from the result.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808080"/>
                </a:solidFill>
              </a:rPr>
              <a:t>:return</a:t>
            </a:r>
            <a:r>
              <a:rPr lang="en-US" sz="1400" i="1" dirty="0">
                <a:solidFill>
                  <a:srgbClr val="808080"/>
                </a:solidFill>
              </a:rPr>
              <a:t>: List of dictionary elements, each representing a row.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"""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i="1" dirty="0">
                <a:solidFill>
                  <a:srgbClr val="808080"/>
                </a:solidFill>
              </a:rPr>
              <a:t>    </a:t>
            </a:r>
            <a:r>
              <a:rPr lang="en-US" sz="1400" b="1" dirty="0">
                <a:solidFill>
                  <a:srgbClr val="000080"/>
                </a:solidFill>
              </a:rPr>
              <a:t>pass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7984339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Optimization/Execution 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26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682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Overview of Query Evaluation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6515100" cy="3429000"/>
          </a:xfrm>
        </p:spPr>
        <p:txBody>
          <a:bodyPr/>
          <a:lstStyle/>
          <a:p>
            <a:pPr>
              <a:defRPr/>
            </a:pPr>
            <a:r>
              <a:rPr lang="en-US" altLang="en-US" i="1" u="sng" dirty="0" smtClean="0">
                <a:solidFill>
                  <a:schemeClr val="accent2"/>
                </a:solidFill>
              </a:rPr>
              <a:t>Plan</a:t>
            </a:r>
            <a:r>
              <a:rPr lang="en-US" altLang="en-US" u="sng" dirty="0" smtClean="0">
                <a:solidFill>
                  <a:schemeClr val="accent2"/>
                </a:solidFill>
              </a:rPr>
              <a:t>:</a:t>
            </a:r>
            <a:r>
              <a:rPr lang="en-US" altLang="en-US" dirty="0" smtClean="0">
                <a:solidFill>
                  <a:schemeClr val="accent2"/>
                </a:solidFill>
              </a:rPr>
              <a:t>  </a:t>
            </a:r>
            <a:r>
              <a:rPr lang="en-US" altLang="en-US" i="1" dirty="0" smtClean="0">
                <a:solidFill>
                  <a:schemeClr val="folHlink"/>
                </a:solidFill>
              </a:rPr>
              <a:t>Tree of R.A. ops, with choice of </a:t>
            </a:r>
            <a:r>
              <a:rPr lang="en-US" altLang="en-US" i="1" dirty="0" err="1" smtClean="0">
                <a:solidFill>
                  <a:schemeClr val="folHlink"/>
                </a:solidFill>
              </a:rPr>
              <a:t>alg</a:t>
            </a:r>
            <a:r>
              <a:rPr lang="en-US" altLang="en-US" i="1" dirty="0" smtClean="0">
                <a:solidFill>
                  <a:schemeClr val="folHlink"/>
                </a:solidFill>
              </a:rPr>
              <a:t> for each op.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Each operator typically implemented using a `pull’ interface: when an operator is `pulled’ for the next output tuples, it `pulls’ on its inputs and computes them.</a:t>
            </a:r>
          </a:p>
          <a:p>
            <a:pPr>
              <a:defRPr/>
            </a:pPr>
            <a:r>
              <a:rPr lang="en-US" altLang="en-US" dirty="0" smtClean="0"/>
              <a:t>Two main issues in query optimization: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For a given query, </a:t>
            </a:r>
            <a:r>
              <a:rPr lang="en-US" altLang="en-US" dirty="0" smtClean="0">
                <a:solidFill>
                  <a:schemeClr val="accent2"/>
                </a:solidFill>
              </a:rPr>
              <a:t>what plans are considered</a:t>
            </a:r>
            <a:r>
              <a:rPr lang="en-US" altLang="en-US" dirty="0" smtClean="0"/>
              <a:t>?</a:t>
            </a:r>
          </a:p>
          <a:p>
            <a:pPr lvl="2">
              <a:defRPr/>
            </a:pPr>
            <a:r>
              <a:rPr lang="en-US" altLang="en-US" dirty="0" smtClean="0"/>
              <a:t>Algorithm to search plan space for cheapest (estimated) plan.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How is the </a:t>
            </a:r>
            <a:r>
              <a:rPr lang="en-US" altLang="en-US" dirty="0" smtClean="0">
                <a:solidFill>
                  <a:schemeClr val="accent2"/>
                </a:solidFill>
              </a:rPr>
              <a:t>cost of a plan estimated</a:t>
            </a:r>
            <a:r>
              <a:rPr lang="en-US" altLang="en-US" dirty="0" smtClean="0"/>
              <a:t>?</a:t>
            </a:r>
          </a:p>
          <a:p>
            <a:pPr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Ideally: </a:t>
            </a:r>
            <a:r>
              <a:rPr lang="en-US" altLang="en-US" dirty="0" smtClean="0"/>
              <a:t>Want to find best plan.  </a:t>
            </a:r>
            <a:r>
              <a:rPr lang="en-US" altLang="en-US" dirty="0" smtClean="0">
                <a:solidFill>
                  <a:schemeClr val="accent2"/>
                </a:solidFill>
              </a:rPr>
              <a:t>Practically: </a:t>
            </a:r>
            <a:r>
              <a:rPr lang="en-US" altLang="en-US" dirty="0" smtClean="0"/>
              <a:t>Avoid worst plans</a:t>
            </a:r>
            <a:r>
              <a:rPr lang="en-US" altLang="en-US" dirty="0" smtClean="0"/>
              <a:t>!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7924393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dirty="0">
              <a:solidFill>
                <a:srgbClr val="111111"/>
              </a:solidFill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84559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397750" cy="4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2791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Mid-semester course evaluations and actions.</a:t>
            </a:r>
          </a:p>
          <a:p>
            <a:endParaRPr lang="en-US" dirty="0"/>
          </a:p>
          <a:p>
            <a:r>
              <a:rPr lang="en-US" dirty="0" smtClean="0"/>
              <a:t>Module II Topics Reminder</a:t>
            </a:r>
          </a:p>
          <a:p>
            <a:endParaRPr lang="en-US" dirty="0"/>
          </a:p>
          <a:p>
            <a:r>
              <a:rPr lang="en-US" dirty="0" smtClean="0"/>
              <a:t>Query Processing (First Pass)</a:t>
            </a:r>
          </a:p>
          <a:p>
            <a:endParaRPr lang="en-US" dirty="0"/>
          </a:p>
          <a:p>
            <a:r>
              <a:rPr lang="en-US" strike="sngStrike" dirty="0" smtClean="0"/>
              <a:t>(Transactions) </a:t>
            </a:r>
            <a:r>
              <a:rPr lang="mr-IN" strike="sngStrike" dirty="0" smtClean="0"/>
              <a:t>–</a:t>
            </a:r>
            <a:r>
              <a:rPr lang="en-US" strike="sngStrike" dirty="0" smtClean="0"/>
              <a:t> If time</a:t>
            </a:r>
          </a:p>
          <a:p>
            <a:endParaRPr lang="en-US" dirty="0"/>
          </a:p>
          <a:p>
            <a:r>
              <a:rPr lang="en-US" dirty="0" smtClean="0"/>
              <a:t>HW3 chalk talk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9918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Optimization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848494"/>
          </a:xfrm>
        </p:spPr>
        <p:txBody>
          <a:bodyPr>
            <a:normAutofit/>
          </a:bodyPr>
          <a:lstStyle/>
          <a:p>
            <a:r>
              <a:rPr lang="en-US" dirty="0" smtClean="0"/>
              <a:t>Query rewrite: Transform the logical query into an equivalent, more efficient query (lower cost query), e.g.</a:t>
            </a:r>
          </a:p>
          <a:p>
            <a:pPr lvl="1"/>
            <a:r>
              <a:rPr lang="en-US" dirty="0" smtClean="0"/>
              <a:t>R ⋈ S is the same as S ⋈ R</a:t>
            </a:r>
          </a:p>
          <a:p>
            <a:pPr lvl="1"/>
            <a:r>
              <a:rPr lang="en-US" dirty="0" smtClean="0"/>
              <a:t>𝞼(R </a:t>
            </a:r>
            <a:r>
              <a:rPr lang="en-US" dirty="0"/>
              <a:t>⋈ </a:t>
            </a:r>
            <a:r>
              <a:rPr lang="en-US" dirty="0" smtClean="0"/>
              <a:t>S) is the same at 𝞼(R) ⋈ </a:t>
            </a:r>
            <a:r>
              <a:rPr lang="en-US" dirty="0"/>
              <a:t>𝞼</a:t>
            </a:r>
            <a:r>
              <a:rPr lang="en-US" dirty="0" smtClean="0"/>
              <a:t>(S)</a:t>
            </a:r>
          </a:p>
          <a:p>
            <a:pPr lvl="1"/>
            <a:r>
              <a:rPr lang="en-US" dirty="0" smtClean="0"/>
              <a:t>𝛅(</a:t>
            </a:r>
            <a:r>
              <a:rPr lang="en-US" dirty="0"/>
              <a:t>R ⋈ S</a:t>
            </a:r>
            <a:r>
              <a:rPr lang="en-US" dirty="0" smtClean="0"/>
              <a:t>) = 𝛅(R) ⋈ </a:t>
            </a:r>
            <a:r>
              <a:rPr lang="en-US" dirty="0"/>
              <a:t>𝛅</a:t>
            </a:r>
            <a:r>
              <a:rPr lang="en-US" dirty="0" smtClean="0"/>
              <a:t>(S), where 𝛅</a:t>
            </a:r>
            <a:r>
              <a:rPr lang="en-US" dirty="0"/>
              <a:t> </a:t>
            </a:r>
            <a:r>
              <a:rPr lang="en-US" dirty="0" smtClean="0"/>
              <a:t>is the distinct operator.</a:t>
            </a:r>
          </a:p>
          <a:p>
            <a:r>
              <a:rPr lang="en-US" dirty="0" smtClean="0"/>
              <a:t>Access path selection: Which index to choose?</a:t>
            </a:r>
          </a:p>
          <a:p>
            <a:r>
              <a:rPr lang="en-US" dirty="0" smtClean="0"/>
              <a:t>Operator implementation selection:</a:t>
            </a:r>
          </a:p>
          <a:p>
            <a:pPr lvl="1"/>
            <a:r>
              <a:rPr lang="en-US" dirty="0" smtClean="0"/>
              <a:t>There are several related implementations for each operator</a:t>
            </a:r>
          </a:p>
          <a:p>
            <a:pPr lvl="1"/>
            <a:r>
              <a:rPr lang="en-US" dirty="0" smtClean="0"/>
              <a:t>For example,</a:t>
            </a:r>
          </a:p>
          <a:p>
            <a:pPr lvl="2"/>
            <a:r>
              <a:rPr lang="en-US" i="1" dirty="0" smtClean="0"/>
              <a:t>Sort Scan</a:t>
            </a:r>
          </a:p>
          <a:p>
            <a:pPr lvl="2"/>
            <a:r>
              <a:rPr lang="en-US" i="1" dirty="0" smtClean="0"/>
              <a:t>Sort Join</a:t>
            </a:r>
          </a:p>
          <a:p>
            <a:pPr lvl="2"/>
            <a:r>
              <a:rPr lang="en-US" i="1" dirty="0" smtClean="0"/>
              <a:t>Hash Join</a:t>
            </a:r>
          </a:p>
          <a:p>
            <a:pPr lvl="2"/>
            <a:r>
              <a:rPr lang="en-US" i="1" dirty="0" smtClean="0"/>
              <a:t>Hash Distinct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9778409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Execution Cost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666750"/>
            <a:ext cx="728294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5419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Statistics and Catalogs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047750"/>
            <a:ext cx="6686550" cy="3600450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Need information about the relations and indexes involved.  </a:t>
            </a:r>
            <a:r>
              <a:rPr lang="en-US" altLang="en-US" b="1" i="1" dirty="0" smtClean="0">
                <a:solidFill>
                  <a:schemeClr val="accent2"/>
                </a:solidFill>
              </a:rPr>
              <a:t>Catalogs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typically contain at least: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# tuples (</a:t>
            </a:r>
            <a:r>
              <a:rPr lang="en-US" altLang="en-US" dirty="0" err="1" smtClean="0">
                <a:solidFill>
                  <a:schemeClr val="accent2"/>
                </a:solidFill>
              </a:rPr>
              <a:t>NTuples</a:t>
            </a:r>
            <a:r>
              <a:rPr lang="en-US" altLang="en-US" dirty="0" smtClean="0">
                <a:solidFill>
                  <a:schemeClr val="accent2"/>
                </a:solidFill>
              </a:rPr>
              <a:t>) </a:t>
            </a:r>
            <a:r>
              <a:rPr lang="en-US" altLang="en-US" dirty="0" smtClean="0"/>
              <a:t>and </a:t>
            </a:r>
            <a:r>
              <a:rPr lang="en-US" altLang="en-US" dirty="0" smtClean="0">
                <a:solidFill>
                  <a:schemeClr val="accent2"/>
                </a:solidFill>
              </a:rPr>
              <a:t># pages (</a:t>
            </a:r>
            <a:r>
              <a:rPr lang="en-US" altLang="en-US" dirty="0" err="1" smtClean="0">
                <a:solidFill>
                  <a:schemeClr val="accent2"/>
                </a:solidFill>
              </a:rPr>
              <a:t>NPages</a:t>
            </a:r>
            <a:r>
              <a:rPr lang="en-US" altLang="en-US" dirty="0" smtClean="0">
                <a:solidFill>
                  <a:schemeClr val="accent2"/>
                </a:solidFill>
              </a:rPr>
              <a:t>) </a:t>
            </a:r>
            <a:r>
              <a:rPr lang="en-US" altLang="en-US" dirty="0" smtClean="0"/>
              <a:t>for each relation.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# distinct key values (</a:t>
            </a:r>
            <a:r>
              <a:rPr lang="en-US" altLang="en-US" dirty="0" err="1" smtClean="0">
                <a:solidFill>
                  <a:schemeClr val="accent2"/>
                </a:solidFill>
              </a:rPr>
              <a:t>NKeys</a:t>
            </a:r>
            <a:r>
              <a:rPr lang="en-US" altLang="en-US" dirty="0" smtClean="0">
                <a:solidFill>
                  <a:schemeClr val="accent2"/>
                </a:solidFill>
              </a:rPr>
              <a:t>) </a:t>
            </a:r>
            <a:r>
              <a:rPr lang="en-US" altLang="en-US" dirty="0" smtClean="0"/>
              <a:t>and </a:t>
            </a:r>
            <a:r>
              <a:rPr lang="en-US" altLang="en-US" dirty="0" err="1" smtClean="0"/>
              <a:t>NPages</a:t>
            </a:r>
            <a:r>
              <a:rPr lang="en-US" altLang="en-US" dirty="0" smtClean="0"/>
              <a:t> for each index.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Index height, low/high key values (Low/High) </a:t>
            </a:r>
            <a:r>
              <a:rPr lang="en-US" altLang="en-US" dirty="0" smtClean="0"/>
              <a:t>for each tree index.</a:t>
            </a:r>
          </a:p>
          <a:p>
            <a:pPr>
              <a:defRPr/>
            </a:pPr>
            <a:r>
              <a:rPr lang="en-US" altLang="en-US" dirty="0" smtClean="0"/>
              <a:t>Catalogs updated periodically.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Updating whenever data changes is too expensive; lots of approximation anyway, so slight inconsistency ok.</a:t>
            </a:r>
          </a:p>
          <a:p>
            <a:pPr>
              <a:defRPr/>
            </a:pPr>
            <a:r>
              <a:rPr lang="en-US" altLang="en-US" dirty="0" smtClean="0"/>
              <a:t>More detailed information (e.g., histograms of the values in some field) are sometimes stored.</a:t>
            </a:r>
          </a:p>
        </p:txBody>
      </p:sp>
    </p:spTree>
    <p:extLst>
      <p:ext uri="{BB962C8B-B14F-4D97-AF65-F5344CB8AC3E}">
        <p14:creationId xmlns:p14="http://schemas.microsoft.com/office/powerpoint/2010/main" val="209755582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42950"/>
            <a:ext cx="8915400" cy="30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7023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Catalog Contains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each table</a:t>
            </a:r>
          </a:p>
          <a:p>
            <a:pPr lvl="1"/>
            <a:r>
              <a:rPr lang="en-US" dirty="0" smtClean="0"/>
              <a:t>Table name, storage information.</a:t>
            </a:r>
          </a:p>
          <a:p>
            <a:pPr lvl="1"/>
            <a:r>
              <a:rPr lang="en-US" dirty="0" smtClean="0"/>
              <a:t>Attribute name and type for each column.</a:t>
            </a:r>
          </a:p>
          <a:p>
            <a:pPr lvl="1"/>
            <a:r>
              <a:rPr lang="en-US" dirty="0" smtClean="0"/>
              <a:t>Index name, type and indexed attributes</a:t>
            </a:r>
          </a:p>
          <a:p>
            <a:pPr lvl="1"/>
            <a:r>
              <a:rPr lang="en-US" dirty="0" smtClean="0"/>
              <a:t>Constraints</a:t>
            </a:r>
          </a:p>
          <a:p>
            <a:r>
              <a:rPr lang="en-US" dirty="0" smtClean="0"/>
              <a:t>Statistical information</a:t>
            </a:r>
          </a:p>
          <a:p>
            <a:pPr lvl="1"/>
            <a:r>
              <a:rPr lang="en-US" dirty="0" smtClean="0"/>
              <a:t>Cardinality of each table</a:t>
            </a:r>
          </a:p>
          <a:p>
            <a:pPr lvl="1"/>
            <a:r>
              <a:rPr lang="en-US" dirty="0" smtClean="0"/>
              <a:t>Size: No. of blocks.</a:t>
            </a:r>
          </a:p>
          <a:p>
            <a:pPr lvl="1"/>
            <a:r>
              <a:rPr lang="en-US" dirty="0" smtClean="0"/>
              <a:t>Index cardinality: Number of distinct key values for each index</a:t>
            </a:r>
          </a:p>
          <a:p>
            <a:pPr lvl="1"/>
            <a:r>
              <a:rPr lang="en-US" dirty="0" smtClean="0"/>
              <a:t>Index size: Number of blocks for each index.</a:t>
            </a:r>
          </a:p>
          <a:p>
            <a:pPr lvl="1"/>
            <a:r>
              <a:rPr lang="en-US" dirty="0" smtClean="0"/>
              <a:t>Index tree height</a:t>
            </a:r>
          </a:p>
          <a:p>
            <a:pPr lvl="1"/>
            <a:r>
              <a:rPr lang="en-US" dirty="0" smtClean="0"/>
              <a:t>Index ranges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2635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90550"/>
            <a:ext cx="8267140" cy="4191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Every relational operator accepts one or more tables as input.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operators “accesses the tuples” in the tables.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There </a:t>
            </a:r>
            <a:r>
              <a:rPr lang="en-US" dirty="0" smtClean="0"/>
              <a:t>are two “ways” to retrieve the tuples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Scan the relation (via blocks)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Use an index and matching condition.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 selection condition is in </a:t>
            </a:r>
            <a:r>
              <a:rPr lang="en-US" i="1" dirty="0" err="1" smtClean="0"/>
              <a:t>conjuctive</a:t>
            </a:r>
            <a:r>
              <a:rPr lang="en-US" i="1" dirty="0" smtClean="0"/>
              <a:t> normal form</a:t>
            </a:r>
            <a:r>
              <a:rPr lang="en-US" dirty="0" smtClean="0"/>
              <a:t> 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Each term is </a:t>
            </a:r>
            <a:r>
              <a:rPr lang="en-US" dirty="0" err="1" smtClean="0"/>
              <a:t>column_name</a:t>
            </a:r>
            <a:r>
              <a:rPr lang="en-US" dirty="0" smtClean="0"/>
              <a:t> op 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op is one of &lt;, &lt;=, =, &gt;, &gt;=, </a:t>
            </a:r>
            <a:r>
              <a:rPr lang="en-US" dirty="0" smtClean="0"/>
              <a:t>&lt;&gt;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 terms are combined, e.g. (</a:t>
            </a:r>
            <a:r>
              <a:rPr lang="en-US" dirty="0" err="1" smtClean="0"/>
              <a:t>nameLast</a:t>
            </a:r>
            <a:r>
              <a:rPr lang="en-US" dirty="0" smtClean="0"/>
              <a:t> = ‘Ferguson’) AND (ab &gt; 500)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CNF allows using a matching index for the access path.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 engine can select a </a:t>
            </a:r>
            <a:r>
              <a:rPr lang="en-US" i="1" dirty="0" smtClean="0"/>
              <a:t>matching index</a:t>
            </a:r>
            <a:r>
              <a:rPr lang="en-US" dirty="0" smtClean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 Hash Index on (c1,c2,c3) if the condition is c1=x AND c2=y AND c3=z.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 Tree </a:t>
            </a:r>
            <a:r>
              <a:rPr lang="en-US" dirty="0"/>
              <a:t>I</a:t>
            </a:r>
            <a:r>
              <a:rPr lang="en-US" dirty="0" smtClean="0"/>
              <a:t>ndex if the condition is (can be ordered as)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</a:t>
            </a:r>
            <a:r>
              <a:rPr lang="en-US" dirty="0" smtClean="0"/>
              <a:t>1 op value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c1 op x AND/OR c2 op 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Many indexes may match, and the engine chooses the </a:t>
            </a:r>
            <a:r>
              <a:rPr lang="en-US" i="1" dirty="0" smtClean="0"/>
              <a:t>most selective match</a:t>
            </a:r>
            <a:br>
              <a:rPr lang="en-US" i="1" dirty="0" smtClean="0"/>
            </a:br>
            <a:r>
              <a:rPr lang="en-US" dirty="0" smtClean="0"/>
              <a:t>(number of tuples or blocks) that match.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7167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Access Paths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4400" y="666750"/>
            <a:ext cx="64579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An </a:t>
            </a:r>
            <a:r>
              <a:rPr lang="en-US" altLang="en-US" sz="2100" u="sng">
                <a:solidFill>
                  <a:srgbClr val="FC0128"/>
                </a:solidFill>
                <a:latin typeface="Book Antiqua" charset="0"/>
                <a:ea typeface=""/>
              </a:rPr>
              <a:t>access path</a:t>
            </a: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 is a method of retrieving tuples: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File scan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or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index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that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a selection (in the query) 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tree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involve only attributes in a </a:t>
            </a:r>
            <a:r>
              <a:rPr lang="en-US" altLang="en-US" sz="2100" i="1" dirty="0">
                <a:solidFill>
                  <a:srgbClr val="005400"/>
                </a:solidFill>
                <a:latin typeface="Book Antiqua" charset="0"/>
                <a:ea typeface=""/>
              </a:rPr>
              <a:t>prefix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of the search key.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Tree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the selection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and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b&gt;6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but not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hash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has a term </a:t>
            </a:r>
            <a:r>
              <a:rPr lang="en-US" altLang="en-US" sz="2100" i="1" dirty="0">
                <a:solidFill>
                  <a:srgbClr val="FC0128"/>
                </a:solidFill>
                <a:latin typeface="Book Antiqua" charset="0"/>
                <a:ea typeface=""/>
              </a:rPr>
              <a:t>attribute = value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for every attribute in the search key of the index.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Hash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; but it does not match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a&gt;5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457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Query Rewrite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37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9486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678"/>
            <a:ext cx="8239126" cy="387798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Many Ways to Evaluate a Query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4642"/>
            <a:ext cx="6128294" cy="4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0254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Technique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SELECTion</a:t>
            </a:r>
            <a:r>
              <a:rPr lang="en-US" dirty="0" smtClean="0"/>
              <a:t> Pushing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42950"/>
            <a:ext cx="8495740" cy="3772294"/>
          </a:xfrm>
        </p:spPr>
        <p:txBody>
          <a:bodyPr/>
          <a:lstStyle/>
          <a:p>
            <a:r>
              <a:rPr lang="en-US" dirty="0" smtClean="0"/>
              <a:t>Consider two relations</a:t>
            </a:r>
          </a:p>
          <a:p>
            <a:pPr lvl="1"/>
            <a:r>
              <a:rPr lang="en-US" dirty="0" err="1" smtClean="0"/>
              <a:t>StarsIn</a:t>
            </a:r>
            <a:r>
              <a:rPr lang="en-US" dirty="0" smtClean="0"/>
              <a:t>(title, year, </a:t>
            </a:r>
            <a:r>
              <a:rPr lang="en-US" dirty="0" err="1" smtClean="0"/>
              <a:t>star_name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Movies(title, year, length, genre, </a:t>
            </a:r>
            <a:r>
              <a:rPr lang="en-US" dirty="0" err="1" smtClean="0"/>
              <a:t>studio_name</a:t>
            </a:r>
            <a:r>
              <a:rPr lang="en-US" dirty="0" smtClean="0"/>
              <a:t>, </a:t>
            </a:r>
            <a:r>
              <a:rPr lang="en-US" dirty="0" err="1" smtClean="0"/>
              <a:t>producer_no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everyone who starred in a comedy movie in 1996</a:t>
            </a:r>
          </a:p>
          <a:p>
            <a:pPr lvl="1"/>
            <a:r>
              <a:rPr lang="en-US" dirty="0" smtClean="0"/>
              <a:t>Query 1: 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,  FROM </a:t>
            </a:r>
            <a:r>
              <a:rPr lang="en-US" dirty="0" err="1" smtClean="0"/>
              <a:t>StarsIn</a:t>
            </a:r>
            <a:r>
              <a:rPr lang="en-US" dirty="0" smtClean="0"/>
              <a:t> JOIN Movies ON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StarsIn.title</a:t>
            </a:r>
            <a:r>
              <a:rPr lang="en-US" dirty="0" smtClean="0"/>
              <a:t>=</a:t>
            </a:r>
            <a:r>
              <a:rPr lang="en-US" dirty="0" err="1" smtClean="0"/>
              <a:t>Movies.title</a:t>
            </a:r>
            <a:r>
              <a:rPr lang="en-US" dirty="0" smtClean="0"/>
              <a:t> AND </a:t>
            </a:r>
            <a:r>
              <a:rPr lang="en-US" dirty="0" err="1" smtClean="0"/>
              <a:t>StarsIn.year</a:t>
            </a:r>
            <a:r>
              <a:rPr lang="en-US" dirty="0" smtClean="0"/>
              <a:t>=</a:t>
            </a:r>
            <a:r>
              <a:rPr lang="en-US" dirty="0" err="1" smtClean="0"/>
              <a:t>Movies.year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WHERE </a:t>
            </a:r>
            <a:r>
              <a:rPr lang="en-US" dirty="0" err="1" smtClean="0"/>
              <a:t>StarsIn.year</a:t>
            </a:r>
            <a:r>
              <a:rPr lang="en-US" dirty="0" smtClean="0"/>
              <a:t>=1996 and </a:t>
            </a:r>
            <a:r>
              <a:rPr lang="en-US" dirty="0" err="1" smtClean="0"/>
              <a:t>Movies.genre</a:t>
            </a:r>
            <a:r>
              <a:rPr lang="en-US" dirty="0" smtClean="0"/>
              <a:t>=‘Comedy’</a:t>
            </a:r>
          </a:p>
          <a:p>
            <a:pPr marL="639762" lvl="1" indent="-285750"/>
            <a:r>
              <a:rPr lang="en-US" dirty="0" smtClean="0"/>
              <a:t>Query 2: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 FROM</a:t>
            </a:r>
            <a:br>
              <a:rPr lang="en-US" dirty="0" smtClean="0"/>
            </a:br>
            <a:r>
              <a:rPr lang="en-US" dirty="0" smtClean="0"/>
              <a:t>	(SELECT </a:t>
            </a:r>
            <a:r>
              <a:rPr lang="en-US" dirty="0" err="1" smtClean="0"/>
              <a:t>star_name</a:t>
            </a:r>
            <a:r>
              <a:rPr lang="en-US" dirty="0" smtClean="0"/>
              <a:t>, title, year FROM </a:t>
            </a:r>
            <a:r>
              <a:rPr lang="en-US" dirty="0" err="1" smtClean="0"/>
              <a:t>StarsIn</a:t>
            </a:r>
            <a:r>
              <a:rPr lang="en-US" dirty="0" smtClean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</a:t>
            </a:r>
            <a:r>
              <a:rPr lang="en-US" dirty="0" smtClean="0"/>
              <a:t>(SELECT title, year, genre FROM Movies WHERE year=1996 AND genre=‘Comedy’)</a:t>
            </a:r>
            <a:br>
              <a:rPr lang="en-US" dirty="0" smtClean="0"/>
            </a:br>
            <a:r>
              <a:rPr lang="en-US" dirty="0" smtClean="0"/>
              <a:t>	ON </a:t>
            </a:r>
            <a:r>
              <a:rPr lang="en-US" dirty="0" err="1" smtClean="0"/>
              <a:t>a.year</a:t>
            </a:r>
            <a:r>
              <a:rPr lang="en-US" dirty="0" smtClean="0"/>
              <a:t>=</a:t>
            </a:r>
            <a:r>
              <a:rPr lang="en-US" dirty="0" err="1" smtClean="0"/>
              <a:t>b.year</a:t>
            </a:r>
            <a:r>
              <a:rPr lang="en-US" dirty="0" smtClean="0"/>
              <a:t> and </a:t>
            </a:r>
            <a:r>
              <a:rPr lang="en-US" dirty="0" err="1" smtClean="0"/>
              <a:t>a.title</a:t>
            </a:r>
            <a:r>
              <a:rPr lang="en-US" dirty="0" smtClean="0"/>
              <a:t>=</a:t>
            </a:r>
            <a:r>
              <a:rPr lang="en-US" dirty="0" err="1" smtClean="0"/>
              <a:t>b.title</a:t>
            </a:r>
            <a:endParaRPr lang="en-US" dirty="0" smtClean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These queries are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equivalent, but (2)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much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49590281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 smtClean="0">
                <a:solidFill>
                  <a:schemeClr val="bg1"/>
                </a:solidFill>
              </a:rPr>
              <a:t>Module II </a:t>
            </a:r>
            <a:r>
              <a:rPr lang="mr-IN" altLang="en-US" sz="2800" i="1" dirty="0" smtClean="0">
                <a:solidFill>
                  <a:schemeClr val="bg1"/>
                </a:solidFill>
              </a:rPr>
              <a:t>–</a:t>
            </a:r>
            <a:r>
              <a:rPr lang="en-US" altLang="en-US" sz="2800" i="1" dirty="0" smtClean="0">
                <a:solidFill>
                  <a:schemeClr val="bg1"/>
                </a:solidFill>
              </a:rPr>
              <a:t> DBMS Architecture and Implementation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1600" i="1" dirty="0" smtClean="0">
                <a:solidFill>
                  <a:schemeClr val="bg1"/>
                </a:solidFill>
              </a:rPr>
              <a:t>Reminder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8: Disks, I/O, Indexes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Technique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SELECTion</a:t>
            </a:r>
            <a:r>
              <a:rPr lang="en-US" dirty="0" smtClean="0"/>
              <a:t> Pushing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Consider two relations</a:t>
            </a:r>
          </a:p>
          <a:p>
            <a:pPr lvl="1"/>
            <a:r>
              <a:rPr lang="en-US" dirty="0" err="1" smtClean="0"/>
              <a:t>StarsIn</a:t>
            </a:r>
            <a:r>
              <a:rPr lang="en-US" dirty="0" smtClean="0"/>
              <a:t>(title, year, </a:t>
            </a:r>
            <a:r>
              <a:rPr lang="en-US" dirty="0" err="1" smtClean="0"/>
              <a:t>star_name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Movies(title, year, length, genre, </a:t>
            </a:r>
            <a:r>
              <a:rPr lang="en-US" dirty="0" err="1" smtClean="0"/>
              <a:t>studio_name</a:t>
            </a:r>
            <a:r>
              <a:rPr lang="en-US" dirty="0" smtClean="0"/>
              <a:t>, </a:t>
            </a:r>
            <a:r>
              <a:rPr lang="en-US" dirty="0" err="1" smtClean="0"/>
              <a:t>producer_no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everyone who starred in a comedy movie in 1996</a:t>
            </a:r>
          </a:p>
          <a:p>
            <a:pPr lvl="1"/>
            <a:r>
              <a:rPr lang="en-US" dirty="0" smtClean="0"/>
              <a:t>Query 1: 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,  FROM </a:t>
            </a:r>
            <a:r>
              <a:rPr lang="en-US" dirty="0" err="1" smtClean="0"/>
              <a:t>StarsIn</a:t>
            </a:r>
            <a:r>
              <a:rPr lang="en-US" dirty="0" smtClean="0"/>
              <a:t> JOIN Movies ON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StarsIn.title</a:t>
            </a:r>
            <a:r>
              <a:rPr lang="en-US" dirty="0" smtClean="0"/>
              <a:t>=</a:t>
            </a:r>
            <a:r>
              <a:rPr lang="en-US" dirty="0" err="1" smtClean="0"/>
              <a:t>Movies.title</a:t>
            </a:r>
            <a:r>
              <a:rPr lang="en-US" dirty="0" smtClean="0"/>
              <a:t> AND </a:t>
            </a:r>
            <a:r>
              <a:rPr lang="en-US" dirty="0" err="1" smtClean="0"/>
              <a:t>StarsIn.year</a:t>
            </a:r>
            <a:r>
              <a:rPr lang="en-US" dirty="0" smtClean="0"/>
              <a:t>=</a:t>
            </a:r>
            <a:r>
              <a:rPr lang="en-US" dirty="0" err="1" smtClean="0"/>
              <a:t>Movies.year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WHERE </a:t>
            </a:r>
            <a:r>
              <a:rPr lang="en-US" dirty="0" err="1" smtClean="0"/>
              <a:t>StarsIn.year</a:t>
            </a:r>
            <a:r>
              <a:rPr lang="en-US" dirty="0" smtClean="0"/>
              <a:t>=1996 and </a:t>
            </a:r>
            <a:r>
              <a:rPr lang="en-US" dirty="0" err="1" smtClean="0"/>
              <a:t>Movies.genre</a:t>
            </a:r>
            <a:r>
              <a:rPr lang="en-US" dirty="0" smtClean="0"/>
              <a:t>=‘Comedy’</a:t>
            </a:r>
          </a:p>
          <a:p>
            <a:pPr marL="639762" lvl="1" indent="-285750"/>
            <a:r>
              <a:rPr lang="en-US" dirty="0" smtClean="0"/>
              <a:t>Query 2: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 FROM</a:t>
            </a:r>
            <a:br>
              <a:rPr lang="en-US" dirty="0" smtClean="0"/>
            </a:br>
            <a:r>
              <a:rPr lang="en-US" dirty="0" smtClean="0"/>
              <a:t>	(SELECT </a:t>
            </a:r>
            <a:r>
              <a:rPr lang="en-US" dirty="0" err="1" smtClean="0"/>
              <a:t>star_name</a:t>
            </a:r>
            <a:r>
              <a:rPr lang="en-US" dirty="0" smtClean="0"/>
              <a:t>, title, year FROM </a:t>
            </a:r>
            <a:r>
              <a:rPr lang="en-US" dirty="0" err="1" smtClean="0"/>
              <a:t>StarsIn</a:t>
            </a:r>
            <a:r>
              <a:rPr lang="en-US" dirty="0" smtClean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</a:t>
            </a:r>
            <a:r>
              <a:rPr lang="en-US" dirty="0" smtClean="0"/>
              <a:t>(SELECT title, year, genre FROM Movies WHERE year=1996 AND genre=‘Comedy’)</a:t>
            </a:r>
            <a:br>
              <a:rPr lang="en-US" dirty="0" smtClean="0"/>
            </a:br>
            <a:r>
              <a:rPr lang="en-US" dirty="0" smtClean="0"/>
              <a:t>	ON </a:t>
            </a:r>
            <a:r>
              <a:rPr lang="en-US" dirty="0" err="1" smtClean="0"/>
              <a:t>a.year</a:t>
            </a:r>
            <a:r>
              <a:rPr lang="en-US" dirty="0" smtClean="0"/>
              <a:t>=</a:t>
            </a:r>
            <a:r>
              <a:rPr lang="en-US" dirty="0" err="1" smtClean="0"/>
              <a:t>b.year</a:t>
            </a:r>
            <a:r>
              <a:rPr lang="en-US" dirty="0" smtClean="0"/>
              <a:t> and </a:t>
            </a:r>
            <a:r>
              <a:rPr lang="en-US" dirty="0" err="1" smtClean="0"/>
              <a:t>a.title</a:t>
            </a:r>
            <a:r>
              <a:rPr lang="en-US" dirty="0" smtClean="0"/>
              <a:t>=</a:t>
            </a:r>
            <a:r>
              <a:rPr lang="en-US" dirty="0" err="1" smtClean="0"/>
              <a:t>b.title</a:t>
            </a:r>
            <a:endParaRPr lang="en-US" dirty="0" smtClean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These queries are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equivalent, but (2)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much more efficient.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2635" y="583970"/>
            <a:ext cx="8566483" cy="399960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SELECT on a JOIN of table R and table S compares O(#(R)*#(S)) tuples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Have to load relevant blocks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Compare the tuples to compute the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Scan the JOIN to apply the SELECT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Pushing the SELECT(s) through the JOINs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May vastly reduce the size of the table to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Only JOIN tuples that could be selected in the WHERE clause.</a:t>
            </a:r>
            <a:br>
              <a:rPr lang="en-US" sz="1800" dirty="0" smtClean="0">
                <a:solidFill>
                  <a:schemeClr val="bg1"/>
                </a:solidFill>
                <a:latin typeface="+mn-lt"/>
              </a:rPr>
            </a:b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You can also push project through JOIN, but this reduces the size of the data, not the number of tuples examined.</a:t>
            </a:r>
          </a:p>
        </p:txBody>
      </p:sp>
    </p:spTree>
    <p:extLst>
      <p:ext uri="{BB962C8B-B14F-4D97-AF65-F5344CB8AC3E}">
        <p14:creationId xmlns:p14="http://schemas.microsoft.com/office/powerpoint/2010/main" val="1047556276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A Note on Complex Selections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14450" y="1828800"/>
            <a:ext cx="6686550" cy="3314700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Selection conditions are first converted to </a:t>
            </a:r>
            <a:r>
              <a:rPr lang="en-US" altLang="en-US" i="1" u="sng" smtClean="0">
                <a:solidFill>
                  <a:schemeClr val="folHlink"/>
                </a:solidFill>
              </a:rPr>
              <a:t>conjunctive normal form </a:t>
            </a:r>
            <a:r>
              <a:rPr lang="en-US" altLang="en-US" u="sng" smtClean="0">
                <a:solidFill>
                  <a:schemeClr val="folHlink"/>
                </a:solidFill>
              </a:rPr>
              <a:t>(CNF)</a:t>
            </a:r>
            <a:r>
              <a:rPr lang="en-US" altLang="en-US" smtClean="0">
                <a:solidFill>
                  <a:schemeClr val="folHlink"/>
                </a:solidFill>
              </a:rPr>
              <a:t>:                     </a:t>
            </a:r>
          </a:p>
          <a:p>
            <a:pPr>
              <a:buFont typeface="Wingdings" charset="2"/>
              <a:buNone/>
              <a:defRPr/>
            </a:pPr>
            <a:r>
              <a:rPr lang="en-US" altLang="en-US" smtClean="0">
                <a:solidFill>
                  <a:schemeClr val="folHlink"/>
                </a:solidFill>
              </a:rPr>
              <a:t>    </a:t>
            </a:r>
            <a:r>
              <a:rPr lang="en-US" altLang="en-US" i="1" smtClean="0">
                <a:solidFill>
                  <a:schemeClr val="accent2"/>
                </a:solidFill>
              </a:rPr>
              <a:t>(day&lt;8/9/94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 smtClean="0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 smtClean="0">
                <a:solidFill>
                  <a:schemeClr val="accent2"/>
                </a:solidFill>
              </a:rPr>
              <a:t> sid=3 ) </a:t>
            </a:r>
            <a:r>
              <a:rPr lang="en-US" altLang="en-US" sz="1800" i="1">
                <a:solidFill>
                  <a:schemeClr val="folHlink"/>
                </a:solidFill>
              </a:rPr>
              <a:t>AND</a:t>
            </a:r>
            <a:r>
              <a:rPr lang="en-US" altLang="en-US" i="1" smtClean="0">
                <a:solidFill>
                  <a:schemeClr val="folHlink"/>
                </a:solidFill>
              </a:rPr>
              <a:t>     </a:t>
            </a:r>
            <a:r>
              <a:rPr lang="en-US" altLang="en-US" i="1" smtClean="0">
                <a:solidFill>
                  <a:schemeClr val="accent2"/>
                </a:solidFill>
              </a:rPr>
              <a:t>      (rname=‘Paul’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 smtClean="0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 smtClean="0">
                <a:solidFill>
                  <a:schemeClr val="accent2"/>
                </a:solidFill>
              </a:rPr>
              <a:t> sid=3) </a:t>
            </a:r>
            <a:endParaRPr lang="en-US" altLang="en-US" i="1" smtClean="0"/>
          </a:p>
          <a:p>
            <a:pPr>
              <a:defRPr/>
            </a:pPr>
            <a:r>
              <a:rPr lang="en-US" altLang="en-US" smtClean="0"/>
              <a:t>We only discuss case with no ORs; see text if you are curious about the general case.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485900" y="971550"/>
            <a:ext cx="5989622" cy="39049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spcBef>
                <a:spcPct val="20000"/>
              </a:spcBef>
              <a:defRPr/>
            </a:pPr>
            <a:r>
              <a:rPr lang="en-US" altLang="en-US" sz="2100" i="1">
                <a:solidFill>
                  <a:srgbClr val="005400"/>
                </a:solidFill>
                <a:latin typeface="Book Antiqua" charset="0"/>
                <a:ea typeface=""/>
              </a:rPr>
              <a:t> 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(day&lt;8/9/94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rname=‘Paul’)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bid=5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sid=3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314450" y="742950"/>
            <a:ext cx="66865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endParaRPr lang="en-US" altLang="en-US" smtClean="0">
              <a:solidFill>
                <a:srgbClr val="0054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8609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 autoUpdateAnimBg="0"/>
      <p:bldP spid="13319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66675"/>
            <a:ext cx="60579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One Approach to Selections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895350"/>
            <a:ext cx="6743700" cy="3714750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Find the </a:t>
            </a:r>
            <a:r>
              <a:rPr lang="en-US" altLang="en-US" i="1" smtClean="0">
                <a:solidFill>
                  <a:schemeClr val="accent2"/>
                </a:solidFill>
              </a:rPr>
              <a:t>most selective access path</a:t>
            </a:r>
            <a:r>
              <a:rPr lang="en-US" altLang="en-US" smtClean="0"/>
              <a:t>, retrieve tuples using it, and apply any remaining terms that don’t </a:t>
            </a:r>
            <a:r>
              <a:rPr lang="en-US" altLang="en-US" smtClean="0">
                <a:solidFill>
                  <a:schemeClr val="accent2"/>
                </a:solidFill>
              </a:rPr>
              <a:t>match</a:t>
            </a:r>
            <a:r>
              <a:rPr lang="en-US" altLang="en-US" smtClean="0"/>
              <a:t> the index:</a:t>
            </a:r>
          </a:p>
          <a:p>
            <a:pPr lvl="1">
              <a:buSzPct val="75000"/>
              <a:defRPr/>
            </a:pPr>
            <a:r>
              <a:rPr lang="en-US" altLang="en-US" i="1" dirty="0" smtClean="0">
                <a:solidFill>
                  <a:schemeClr val="accent2"/>
                </a:solidFill>
              </a:rPr>
              <a:t>Most selective access path: </a:t>
            </a:r>
            <a:r>
              <a:rPr lang="en-US" altLang="en-US" dirty="0" smtClean="0"/>
              <a:t>An index or file scan that we estimate will require the fewest page I/</a:t>
            </a:r>
            <a:r>
              <a:rPr lang="en-US" altLang="en-US" dirty="0" err="1" smtClean="0"/>
              <a:t>Os</a:t>
            </a:r>
            <a:r>
              <a:rPr lang="en-US" altLang="en-US" dirty="0" smtClean="0"/>
              <a:t>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Terms that match this index reduce the number of tuples </a:t>
            </a:r>
            <a:r>
              <a:rPr lang="en-US" altLang="en-US" i="1" dirty="0" smtClean="0"/>
              <a:t>retrieved</a:t>
            </a:r>
            <a:r>
              <a:rPr lang="en-US" altLang="en-US" dirty="0" smtClean="0"/>
              <a:t>; other terms are used to discard some retrieved tuples, but do not affect number of tuples/pages fetched.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Consider </a:t>
            </a:r>
            <a:r>
              <a:rPr lang="en-US" altLang="en-US" i="1" dirty="0" smtClean="0">
                <a:solidFill>
                  <a:schemeClr val="accent2"/>
                </a:solidFill>
              </a:rPr>
              <a:t>day&lt;8/9/94 AND bid=5 AND 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sid</a:t>
            </a:r>
            <a:r>
              <a:rPr lang="en-US" altLang="en-US" i="1" dirty="0" smtClean="0">
                <a:solidFill>
                  <a:schemeClr val="accent2"/>
                </a:solidFill>
              </a:rPr>
              <a:t>=3</a:t>
            </a:r>
            <a:r>
              <a:rPr lang="en-US" altLang="en-US" i="1" dirty="0" smtClean="0"/>
              <a:t>.</a:t>
            </a:r>
            <a:r>
              <a:rPr lang="en-US" altLang="en-US" dirty="0" smtClean="0"/>
              <a:t> A B+ tree index on </a:t>
            </a:r>
            <a:r>
              <a:rPr lang="en-US" altLang="en-US" i="1" dirty="0" smtClean="0"/>
              <a:t> day </a:t>
            </a:r>
            <a:r>
              <a:rPr lang="en-US" altLang="en-US" dirty="0" smtClean="0"/>
              <a:t>can be used; then, </a:t>
            </a:r>
            <a:r>
              <a:rPr lang="en-US" altLang="en-US" i="1" dirty="0" smtClean="0"/>
              <a:t>bid=5</a:t>
            </a:r>
            <a:r>
              <a:rPr lang="en-US" altLang="en-US" dirty="0" smtClean="0"/>
              <a:t> and </a:t>
            </a:r>
            <a:r>
              <a:rPr lang="en-US" altLang="en-US" i="1" dirty="0" err="1" smtClean="0"/>
              <a:t>sid</a:t>
            </a:r>
            <a:r>
              <a:rPr lang="en-US" altLang="en-US" i="1" dirty="0" smtClean="0"/>
              <a:t>=3 </a:t>
            </a:r>
            <a:r>
              <a:rPr lang="en-US" altLang="en-US" dirty="0" smtClean="0"/>
              <a:t>must be checked for each retrieved tuple.  Similarly, a hash index on &lt;</a:t>
            </a:r>
            <a:r>
              <a:rPr lang="en-US" altLang="en-US" i="1" dirty="0" smtClean="0"/>
              <a:t>bid, </a:t>
            </a:r>
            <a:r>
              <a:rPr lang="en-US" altLang="en-US" i="1" dirty="0" err="1" smtClean="0"/>
              <a:t>sid</a:t>
            </a:r>
            <a:r>
              <a:rPr lang="en-US" altLang="en-US" dirty="0" smtClean="0"/>
              <a:t>&gt; could be used; </a:t>
            </a:r>
            <a:r>
              <a:rPr lang="en-US" altLang="en-US" i="1" dirty="0" smtClean="0"/>
              <a:t>day&lt;8/9/94</a:t>
            </a:r>
            <a:r>
              <a:rPr lang="en-US" altLang="en-US" dirty="0" smtClean="0"/>
              <a:t> must then be checked.</a:t>
            </a:r>
            <a:r>
              <a:rPr lang="en-US" alt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1910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771650" y="85725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Using an Index for Selections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28750" y="971550"/>
            <a:ext cx="6343650" cy="36576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Cost depends on #qualifying tuples, and clustering.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Cost of finding qualifying data entries (typically small) plus cost of retrieving records (could be large w/o clustering).</a:t>
            </a:r>
          </a:p>
          <a:p>
            <a:pPr lvl="1">
              <a:buSzPct val="75000"/>
              <a:defRPr/>
            </a:pPr>
            <a:r>
              <a:rPr lang="en-US" altLang="en-US" dirty="0" smtClean="0"/>
              <a:t>In example, assuming uniform distribution of names, about 10% of tuples qualify (100 pages, 10000 tuples).  With a clustered index, cost is little more than 100 I/</a:t>
            </a:r>
            <a:r>
              <a:rPr lang="en-US" altLang="en-US" dirty="0" err="1" smtClean="0"/>
              <a:t>Os</a:t>
            </a:r>
            <a:r>
              <a:rPr lang="en-US" altLang="en-US" dirty="0" smtClean="0"/>
              <a:t>; if </a:t>
            </a:r>
            <a:r>
              <a:rPr lang="en-US" altLang="en-US" dirty="0" err="1" smtClean="0"/>
              <a:t>unclustered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upto</a:t>
            </a:r>
            <a:r>
              <a:rPr lang="en-US" altLang="en-US" dirty="0" smtClean="0"/>
              <a:t> 10000 I/</a:t>
            </a:r>
            <a:r>
              <a:rPr lang="en-US" altLang="en-US" dirty="0" err="1" smtClean="0"/>
              <a:t>Os</a:t>
            </a:r>
            <a:r>
              <a:rPr lang="en-US" altLang="en-US" dirty="0" smtClean="0"/>
              <a:t>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200401" y="3829050"/>
            <a:ext cx="2632934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*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WHERE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R.rname &lt; ‘C%’</a:t>
            </a:r>
          </a:p>
        </p:txBody>
      </p:sp>
    </p:spTree>
    <p:extLst>
      <p:ext uri="{BB962C8B-B14F-4D97-AF65-F5344CB8AC3E}">
        <p14:creationId xmlns:p14="http://schemas.microsoft.com/office/powerpoint/2010/main" val="12467122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Projection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742950"/>
            <a:ext cx="6743700" cy="2686050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The expensive part is removing duplicates.</a:t>
            </a:r>
          </a:p>
          <a:p>
            <a:pPr lvl="1">
              <a:defRPr/>
            </a:pPr>
            <a:r>
              <a:rPr lang="en-US" altLang="en-US" dirty="0" smtClean="0"/>
              <a:t>SQL systems don’t remove duplicates unless the keyword DISTINCT is specified in a query.</a:t>
            </a:r>
          </a:p>
          <a:p>
            <a:pPr>
              <a:defRPr/>
            </a:pPr>
            <a:r>
              <a:rPr lang="en-US" altLang="en-US" dirty="0" smtClean="0"/>
              <a:t>Sorting Approach:  Sort on &lt;</a:t>
            </a:r>
            <a:r>
              <a:rPr lang="en-US" altLang="en-US" dirty="0" err="1" smtClean="0"/>
              <a:t>sid</a:t>
            </a:r>
            <a:r>
              <a:rPr lang="en-US" altLang="en-US" dirty="0" smtClean="0"/>
              <a:t>, bid&gt; and remove duplicates. (Can optimize this by dropping unwanted information while sorting.)</a:t>
            </a:r>
          </a:p>
          <a:p>
            <a:pPr>
              <a:defRPr/>
            </a:pPr>
            <a:r>
              <a:rPr lang="en-US" altLang="en-US" dirty="0" smtClean="0"/>
              <a:t>Hashing Approach: Hash on &lt;</a:t>
            </a:r>
            <a:r>
              <a:rPr lang="en-US" altLang="en-US" dirty="0" err="1" smtClean="0"/>
              <a:t>sid</a:t>
            </a:r>
            <a:r>
              <a:rPr lang="en-US" altLang="en-US" dirty="0" smtClean="0"/>
              <a:t>, bid&gt; to create partitions.  Load partitions into memory one at a time, build in-memory hash structure, and eliminate duplicates.</a:t>
            </a:r>
          </a:p>
          <a:p>
            <a:pPr>
              <a:defRPr/>
            </a:pPr>
            <a:r>
              <a:rPr lang="en-US" altLang="en-US" dirty="0" smtClean="0"/>
              <a:t>If there is an index with both </a:t>
            </a:r>
            <a:r>
              <a:rPr lang="en-US" altLang="en-US" dirty="0" err="1" smtClean="0"/>
              <a:t>R.sid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R.bid</a:t>
            </a:r>
            <a:r>
              <a:rPr lang="en-US" altLang="en-US" dirty="0" smtClean="0"/>
              <a:t> in the search key, may be cheaper to sort data entries!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86300" y="0"/>
            <a:ext cx="2247900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</a:t>
            </a:r>
            <a:r>
              <a:rPr lang="en-US" altLang="en-US" sz="1500">
                <a:solidFill>
                  <a:srgbClr val="FC0128"/>
                </a:solidFill>
                <a:latin typeface="Book Antiqua" charset="0"/>
                <a:ea typeface=""/>
              </a:rPr>
              <a:t>DISTINCT</a:t>
            </a:r>
            <a:endParaRPr lang="en-US" altLang="en-US">
              <a:solidFill>
                <a:srgbClr val="005400"/>
              </a:solidFill>
              <a:latin typeface="Book Antiqua" charset="0"/>
              <a:ea typeface=""/>
            </a:endParaRPr>
          </a:p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          R.sid, R.bid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</p:txBody>
      </p:sp>
    </p:spTree>
    <p:extLst>
      <p:ext uri="{BB962C8B-B14F-4D97-AF65-F5344CB8AC3E}">
        <p14:creationId xmlns:p14="http://schemas.microsoft.com/office/powerpoint/2010/main" val="16978456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57306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Join: Index Nested Loops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88874"/>
            <a:ext cx="6686550" cy="291465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If there is an index on the join column of one relation (say S), can make it the inner and exploit the index.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Cost:  M + ( (M*</a:t>
            </a:r>
            <a:r>
              <a:rPr lang="en-US" altLang="en-US" dirty="0" err="1" smtClean="0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 smtClean="0">
                <a:solidFill>
                  <a:schemeClr val="accent2"/>
                </a:solidFill>
              </a:rPr>
              <a:t>R</a:t>
            </a:r>
            <a:r>
              <a:rPr lang="en-US" altLang="en-US" dirty="0" smtClean="0">
                <a:solidFill>
                  <a:schemeClr val="accent2"/>
                </a:solidFill>
              </a:rPr>
              <a:t>) * cost of finding matching S tuples) 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M=#pages of R, </a:t>
            </a:r>
            <a:r>
              <a:rPr lang="en-US" altLang="en-US" dirty="0" err="1" smtClean="0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 smtClean="0">
                <a:solidFill>
                  <a:schemeClr val="accent2"/>
                </a:solidFill>
              </a:rPr>
              <a:t>R</a:t>
            </a:r>
            <a:r>
              <a:rPr lang="en-US" altLang="en-US" dirty="0" smtClean="0">
                <a:solidFill>
                  <a:schemeClr val="accent2"/>
                </a:solidFill>
              </a:rPr>
              <a:t>=# R tuples per page</a:t>
            </a: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For each R tuple, cost of probing S index is about 1.2 for hash index, 2-4 for B+ tree.  Cost of then finding S tuples (assuming Alt. (2) or (3) for data entries) depends on clustering.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accent2"/>
                </a:solidFill>
              </a:rPr>
              <a:t>Clustered index:  1 I/O (typical), </a:t>
            </a:r>
            <a:r>
              <a:rPr lang="en-US" altLang="en-US" dirty="0" err="1" smtClean="0">
                <a:solidFill>
                  <a:schemeClr val="accent2"/>
                </a:solidFill>
              </a:rPr>
              <a:t>unclustered</a:t>
            </a:r>
            <a:r>
              <a:rPr lang="en-US" altLang="en-US" dirty="0" smtClean="0">
                <a:solidFill>
                  <a:schemeClr val="accent2"/>
                </a:solidFill>
              </a:rPr>
              <a:t>: </a:t>
            </a:r>
            <a:r>
              <a:rPr lang="en-US" altLang="en-US" dirty="0" err="1" smtClean="0">
                <a:solidFill>
                  <a:schemeClr val="accent2"/>
                </a:solidFill>
              </a:rPr>
              <a:t>upto</a:t>
            </a:r>
            <a:r>
              <a:rPr lang="en-US" altLang="en-US" dirty="0" smtClean="0">
                <a:solidFill>
                  <a:schemeClr val="accent2"/>
                </a:solidFill>
              </a:rPr>
              <a:t> 1 I/O per matching S tuple.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981200" y="590550"/>
            <a:ext cx="4535698" cy="8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r in R 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s in S where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r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i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==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s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j</a:t>
            </a:r>
            <a:r>
              <a:rPr lang="en-US" altLang="en-US" baseline="-10000" dirty="0">
                <a:solidFill>
                  <a:srgbClr val="BC3700"/>
                </a:solidFill>
                <a:latin typeface="Book Antiqua" charset="0"/>
                <a:ea typeface=""/>
              </a:rPr>
              <a:t>  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	add &lt;r, s&gt; to result</a:t>
            </a:r>
          </a:p>
        </p:txBody>
      </p:sp>
    </p:spTree>
    <p:extLst>
      <p:ext uri="{BB962C8B-B14F-4D97-AF65-F5344CB8AC3E}">
        <p14:creationId xmlns:p14="http://schemas.microsoft.com/office/powerpoint/2010/main" val="824906997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11430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Join: Sort-Merge (R     S)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71525" y="897908"/>
            <a:ext cx="6800850" cy="371475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Sort R and S on the join column, then scan them to do a ``merge’’ (on join col.), and output result tuples.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folHlink"/>
                </a:solidFill>
              </a:rPr>
              <a:t>Advance scan of R until current R-tuple &gt;= current S tuple, then advance scan of S until current S-tuple &gt;= current R tuple; do this until current R tuple = current S tuple.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folHlink"/>
                </a:solidFill>
              </a:rPr>
              <a:t>At this point, all R tuples with same value in </a:t>
            </a:r>
            <a:r>
              <a:rPr lang="en-US" altLang="en-US" dirty="0" err="1" smtClean="0">
                <a:solidFill>
                  <a:schemeClr val="folHlink"/>
                </a:solidFill>
              </a:rPr>
              <a:t>Ri</a:t>
            </a:r>
            <a:r>
              <a:rPr lang="en-US" altLang="en-US" dirty="0" smtClean="0">
                <a:solidFill>
                  <a:schemeClr val="folHlink"/>
                </a:solidFill>
              </a:rPr>
              <a:t> (</a:t>
            </a:r>
            <a:r>
              <a:rPr lang="en-US" altLang="en-US" i="1" dirty="0" smtClean="0">
                <a:solidFill>
                  <a:schemeClr val="folHlink"/>
                </a:solidFill>
              </a:rPr>
              <a:t>current R group</a:t>
            </a:r>
            <a:r>
              <a:rPr lang="en-US" altLang="en-US" dirty="0" smtClean="0">
                <a:solidFill>
                  <a:schemeClr val="folHlink"/>
                </a:solidFill>
              </a:rPr>
              <a:t>) and all S tuples with same value in </a:t>
            </a:r>
            <a:r>
              <a:rPr lang="en-US" altLang="en-US" dirty="0" err="1" smtClean="0">
                <a:solidFill>
                  <a:schemeClr val="folHlink"/>
                </a:solidFill>
              </a:rPr>
              <a:t>Sj</a:t>
            </a:r>
            <a:r>
              <a:rPr lang="en-US" altLang="en-US" dirty="0" smtClean="0">
                <a:solidFill>
                  <a:schemeClr val="folHlink"/>
                </a:solidFill>
              </a:rPr>
              <a:t> (</a:t>
            </a:r>
            <a:r>
              <a:rPr lang="en-US" altLang="en-US" i="1" dirty="0" smtClean="0">
                <a:solidFill>
                  <a:schemeClr val="folHlink"/>
                </a:solidFill>
              </a:rPr>
              <a:t>current S group</a:t>
            </a:r>
            <a:r>
              <a:rPr lang="en-US" altLang="en-US" dirty="0" smtClean="0">
                <a:solidFill>
                  <a:schemeClr val="folHlink"/>
                </a:solidFill>
              </a:rPr>
              <a:t>) </a:t>
            </a:r>
            <a:r>
              <a:rPr lang="en-US" altLang="en-US" i="1" u="sng" dirty="0" smtClean="0">
                <a:solidFill>
                  <a:schemeClr val="accent2"/>
                </a:solidFill>
              </a:rPr>
              <a:t>match</a:t>
            </a:r>
            <a:r>
              <a:rPr lang="en-US" altLang="en-US" dirty="0" smtClean="0">
                <a:solidFill>
                  <a:schemeClr val="folHlink"/>
                </a:solidFill>
              </a:rPr>
              <a:t>;  output &lt;r, s&gt; for all pairs of such tuples.</a:t>
            </a:r>
          </a:p>
          <a:p>
            <a:pPr lvl="1">
              <a:buSzPct val="75000"/>
              <a:defRPr/>
            </a:pPr>
            <a:r>
              <a:rPr lang="en-US" altLang="en-US" dirty="0" smtClean="0">
                <a:solidFill>
                  <a:schemeClr val="folHlink"/>
                </a:solidFill>
              </a:rPr>
              <a:t>Then resume scanning R and S.</a:t>
            </a:r>
          </a:p>
          <a:p>
            <a:pPr>
              <a:defRPr/>
            </a:pPr>
            <a:r>
              <a:rPr lang="en-US" altLang="en-US" dirty="0" smtClean="0"/>
              <a:t>R is scanned once; each S group is scanned once per matching R tuple.  (Multiple scans of an S group are likely to find needed pages in buffer.)</a:t>
            </a:r>
          </a:p>
        </p:txBody>
      </p:sp>
      <p:graphicFrame>
        <p:nvGraphicFramePr>
          <p:cNvPr id="26629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12457" y="371476"/>
          <a:ext cx="498872" cy="32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Equation" r:id="rId4" imgW="664443" imgH="436634" progId="Equation.3">
                  <p:embed/>
                </p:oleObj>
              </mc:Choice>
              <mc:Fallback>
                <p:oleObj name="Equation" r:id="rId4" imgW="664443" imgH="43663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457" y="371476"/>
                        <a:ext cx="498872" cy="32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442223" y="585788"/>
            <a:ext cx="398347" cy="34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i=j</a:t>
            </a:r>
          </a:p>
        </p:txBody>
      </p:sp>
    </p:spTree>
    <p:extLst>
      <p:ext uri="{BB962C8B-B14F-4D97-AF65-F5344CB8AC3E}">
        <p14:creationId xmlns:p14="http://schemas.microsoft.com/office/powerpoint/2010/main" val="214453383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Example of Sort-Merge Join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3371850"/>
            <a:ext cx="6800850" cy="1428750"/>
          </a:xfrm>
        </p:spPr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chemeClr val="accent2"/>
                </a:solidFill>
              </a:rPr>
              <a:t>Cost:  M log M + N log N + (M+N)</a:t>
            </a:r>
            <a:endParaRPr lang="en-US" altLang="en-US" smtClean="0"/>
          </a:p>
          <a:p>
            <a:pPr lvl="1">
              <a:buSzPct val="75000"/>
              <a:defRPr/>
            </a:pPr>
            <a:r>
              <a:rPr lang="en-US" altLang="en-US" smtClean="0"/>
              <a:t>The cost of scanning, M+N, could be M*N (very unlikely!)</a:t>
            </a:r>
          </a:p>
          <a:p>
            <a:pPr>
              <a:defRPr/>
            </a:pPr>
            <a:r>
              <a:rPr lang="en-US" altLang="en-US" smtClean="0"/>
              <a:t>With 35, 100 or 300 buffer pages, both Reserves and Sailors can be sorted in 2 passes; total join cost: 7500. </a:t>
            </a:r>
          </a:p>
        </p:txBody>
      </p:sp>
      <p:graphicFrame>
        <p:nvGraphicFramePr>
          <p:cNvPr id="2867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00151" y="1333500"/>
          <a:ext cx="3307556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Document" r:id="rId4" imgW="4411663" imgH="2795588" progId="Word.Document.8">
                  <p:embed/>
                </p:oleObj>
              </mc:Choice>
              <mc:Fallback>
                <p:oleObj name="Document" r:id="rId4" imgW="4411663" imgH="2795588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1333500"/>
                        <a:ext cx="3307556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39829" y="819150"/>
          <a:ext cx="3658790" cy="262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name="Document" r:id="rId6" imgW="4879975" imgH="3505200" progId="Word.Document.8">
                  <p:embed/>
                </p:oleObj>
              </mc:Choice>
              <mc:Fallback>
                <p:oleObj name="Document" r:id="rId6" imgW="4879975" imgH="350520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829" y="819150"/>
                        <a:ext cx="3658790" cy="2627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694476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 smtClean="0">
                <a:solidFill>
                  <a:schemeClr val="bg1"/>
                </a:solidFill>
              </a:rPr>
              <a:t>Homework 3 </a:t>
            </a:r>
            <a:r>
              <a:rPr lang="mr-IN" altLang="en-US" sz="2800" i="1" dirty="0" smtClean="0">
                <a:solidFill>
                  <a:schemeClr val="bg1"/>
                </a:solidFill>
              </a:rPr>
              <a:t>–</a:t>
            </a:r>
            <a:r>
              <a:rPr lang="en-US" altLang="en-US" sz="2800" i="1" dirty="0" smtClean="0">
                <a:solidFill>
                  <a:schemeClr val="bg1"/>
                </a:solidFill>
              </a:rPr>
              <a:t> Overview 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48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8: Disks, I/O, Indexes</a:t>
            </a:r>
          </a:p>
        </p:txBody>
      </p:sp>
    </p:spTree>
    <p:extLst>
      <p:ext uri="{BB962C8B-B14F-4D97-AF65-F5344CB8AC3E}">
        <p14:creationId xmlns:p14="http://schemas.microsoft.com/office/powerpoint/2010/main" val="11554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3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Expand on HW 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CSVDataTable</a:t>
            </a:r>
            <a:endParaRPr lang="en-US" dirty="0" smtClean="0"/>
          </a:p>
          <a:p>
            <a:pPr lvl="1"/>
            <a:r>
              <a:rPr lang="en-US" dirty="0" smtClean="0"/>
              <a:t>I will provide the base functions.</a:t>
            </a:r>
          </a:p>
          <a:p>
            <a:pPr lvl="1"/>
            <a:r>
              <a:rPr lang="en-US" dirty="0" smtClean="0"/>
              <a:t>Placeholders for functions you will write.</a:t>
            </a:r>
          </a:p>
          <a:p>
            <a:r>
              <a:rPr lang="en-US" dirty="0" smtClean="0"/>
              <a:t>You will develop</a:t>
            </a:r>
          </a:p>
          <a:p>
            <a:pPr lvl="1"/>
            <a:r>
              <a:rPr lang="en-US" dirty="0" err="1" smtClean="0"/>
              <a:t>CSVCatalog</a:t>
            </a:r>
            <a:r>
              <a:rPr lang="en-US" dirty="0" smtClean="0"/>
              <a:t>: Holds information about tables</a:t>
            </a:r>
          </a:p>
          <a:p>
            <a:pPr lvl="2"/>
            <a:r>
              <a:rPr lang="en-US" dirty="0" smtClean="0"/>
              <a:t>Columns</a:t>
            </a:r>
          </a:p>
          <a:p>
            <a:pPr lvl="2"/>
            <a:r>
              <a:rPr lang="en-US" dirty="0" smtClean="0"/>
              <a:t>File name</a:t>
            </a:r>
          </a:p>
          <a:p>
            <a:pPr lvl="2"/>
            <a:r>
              <a:rPr lang="en-US" dirty="0" smtClean="0"/>
              <a:t>Indexes</a:t>
            </a:r>
          </a:p>
          <a:p>
            <a:pPr lvl="1"/>
            <a:r>
              <a:rPr lang="en-US" dirty="0" smtClean="0"/>
              <a:t>Extensions to </a:t>
            </a:r>
            <a:r>
              <a:rPr lang="en-US" dirty="0" err="1" smtClean="0"/>
              <a:t>CSVDataTable</a:t>
            </a:r>
            <a:endParaRPr lang="en-US" dirty="0" smtClean="0"/>
          </a:p>
          <a:p>
            <a:pPr lvl="2"/>
            <a:r>
              <a:rPr lang="en-US" dirty="0" smtClean="0"/>
              <a:t>Implement index definitions for </a:t>
            </a:r>
            <a:r>
              <a:rPr lang="en-US" b="1" dirty="0" smtClean="0"/>
              <a:t>search only.</a:t>
            </a:r>
          </a:p>
          <a:p>
            <a:pPr lvl="2"/>
            <a:r>
              <a:rPr lang="en-US" dirty="0" smtClean="0"/>
              <a:t>Enforce basic integrity constraints using catalog information.</a:t>
            </a:r>
          </a:p>
          <a:p>
            <a:pPr lvl="2"/>
            <a:r>
              <a:rPr lang="en-US" dirty="0" smtClean="0"/>
              <a:t>JOINs and join optimizations</a:t>
            </a:r>
          </a:p>
          <a:p>
            <a:r>
              <a:rPr lang="en-US" dirty="0" smtClean="0"/>
              <a:t>Will provide a basic insight into some DBMS function implementation.</a:t>
            </a:r>
          </a:p>
          <a:p>
            <a:r>
              <a:rPr lang="en-US" dirty="0" smtClean="0"/>
              <a:t>Will role out in two step: Catalog/integrity, Query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1118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 smtClean="0">
                <a:solidFill>
                  <a:schemeClr val="bg1"/>
                </a:solidFill>
              </a:rPr>
              <a:t>Database Management System Reminder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b="1" dirty="0" smtClean="0">
                <a:solidFill>
                  <a:schemeClr val="bg1"/>
                </a:solidFill>
              </a:rPr>
              <a:t>Introduction to Databases (F18): </a:t>
            </a:r>
            <a:r>
              <a:rPr lang="en-US" altLang="en-US" sz="1050" i="1" dirty="0" smtClean="0">
                <a:solidFill>
                  <a:schemeClr val="bg1"/>
                </a:solidFill>
              </a:rPr>
              <a:t>Lecture </a:t>
            </a:r>
            <a:r>
              <a:rPr lang="en-US" altLang="en-US" sz="1050" i="1" dirty="0" smtClean="0">
                <a:solidFill>
                  <a:schemeClr val="bg1"/>
                </a:solidFill>
              </a:rPr>
              <a:t>10: Query Processing, Transactions, </a:t>
            </a:r>
            <a:r>
              <a:rPr lang="en-US" altLang="en-US" sz="1050" i="1" dirty="0" err="1" smtClean="0">
                <a:solidFill>
                  <a:schemeClr val="bg1"/>
                </a:solidFill>
              </a:rPr>
              <a:t>Recovert</a:t>
            </a:r>
            <a:r>
              <a:rPr lang="en-US" altLang="en-US" sz="1050" i="1" dirty="0" smtClean="0">
                <a:solidFill>
                  <a:schemeClr val="bg1"/>
                </a:solidFill>
              </a:rPr>
              <a:t/>
            </a:r>
            <a:br>
              <a:rPr lang="en-US" altLang="en-US" sz="1050" i="1" dirty="0" smtClean="0">
                <a:solidFill>
                  <a:schemeClr val="bg1"/>
                </a:solidFill>
              </a:rPr>
            </a:br>
            <a:r>
              <a:rPr lang="de-DE" altLang="en-US" sz="900" i="1" dirty="0" smtClean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5" y="1169078"/>
            <a:ext cx="8430462" cy="2125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3" y="2422826"/>
            <a:ext cx="802115" cy="802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175" y="331246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Covered for </a:t>
            </a:r>
            <a:r>
              <a:rPr lang="en-US" sz="2000" smtClean="0">
                <a:solidFill>
                  <a:srgbClr val="00B050"/>
                </a:solidFill>
                <a:latin typeface="+mn-lt"/>
              </a:rPr>
              <a:t>the relational model.</a:t>
            </a:r>
            <a:endParaRPr lang="en-US" sz="2000" dirty="0" err="1" smtClean="0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524000" y="2411498"/>
            <a:ext cx="288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14992" y="4172612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8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 smtClean="0">
                <a:solidFill>
                  <a:schemeClr val="bg1"/>
                </a:solidFill>
              </a:rPr>
              <a:t>Database Management System Reminder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6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</a:rPr>
              <a:t>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10: Query Processing, Transactions, </a:t>
            </a:r>
            <a:r>
              <a:rPr lang="en-US" altLang="en-US" sz="1050" i="1" dirty="0" err="1">
                <a:solidFill>
                  <a:schemeClr val="bg1"/>
                </a:solidFill>
              </a:rPr>
              <a:t>Recovert</a:t>
            </a:r>
            <a:r>
              <a:rPr lang="en-US" altLang="en-US" sz="1050" i="1" dirty="0">
                <a:solidFill>
                  <a:schemeClr val="bg1"/>
                </a:solidFill>
              </a:rPr>
              <a:t/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8" y="574003"/>
            <a:ext cx="7885982" cy="35927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14992" y="4172612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6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7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5" y="474242"/>
            <a:ext cx="802115" cy="802115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>
            <a:off x="513933" y="1488403"/>
            <a:ext cx="353746" cy="25162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722" y="40852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Focus for next part of course.</a:t>
            </a: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94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 smtClean="0">
                <a:solidFill>
                  <a:schemeClr val="bg1"/>
                </a:solidFill>
              </a:rPr>
              <a:t>Data Management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1584333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0000"/>
                </a:solidFill>
              </a:rPr>
              <a:t>Find things quickly.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B050"/>
                </a:solidFill>
              </a:rPr>
              <a:t>Control access.</a:t>
            </a:r>
            <a:endParaRPr lang="en-US" sz="2400" dirty="0" smtClean="0">
              <a:solidFill>
                <a:srgbClr val="00B05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Durability</a:t>
            </a:r>
            <a:endParaRPr lang="en-US" sz="2400" dirty="0" smtClean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31000" y="3987483"/>
            <a:ext cx="3796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5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5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5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5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606632"/>
            <a:ext cx="867679" cy="10507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8206" y="1993048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0244" y="1301005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1588" y="1301005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5961" y="2017666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1000" y="472679"/>
            <a:ext cx="954389" cy="124214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46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 smtClean="0">
                <a:solidFill>
                  <a:schemeClr val="bg1"/>
                </a:solidFill>
              </a:rPr>
              <a:t>Query Processing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 smtClean="0">
                <a:solidFill>
                  <a:schemeClr val="bg1"/>
                </a:solidFill>
              </a:rPr>
              <a:t>Lecture 10  Query Processing. Transactions, Recovery</a:t>
            </a:r>
            <a:endParaRPr lang="en-US" altLang="en-US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 smtClean="0">
                <a:solidFill>
                  <a:schemeClr val="bg1"/>
                </a:solidFill>
              </a:rPr>
              <a:t>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1393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101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01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4911</TotalTime>
  <Words>2410</Words>
  <Application>Microsoft Macintosh PowerPoint</Application>
  <PresentationFormat>On-screen Show (16:9)</PresentationFormat>
  <Paragraphs>311</Paragraphs>
  <Slides>49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Amazon Ember</vt:lpstr>
      <vt:lpstr>Calibri</vt:lpstr>
      <vt:lpstr>Century Schoolbook</vt:lpstr>
      <vt:lpstr>Mangal</vt:lpstr>
      <vt:lpstr>ＭＳ Ｐゴシック</vt:lpstr>
      <vt:lpstr>Museo Sans For Dell</vt:lpstr>
      <vt:lpstr>Arial</vt:lpstr>
      <vt:lpstr>Book Antiqua</vt:lpstr>
      <vt:lpstr>Times New Roman</vt:lpstr>
      <vt:lpstr>Wingdings</vt:lpstr>
      <vt:lpstr>Office Theme</vt:lpstr>
      <vt:lpstr>l1011</vt:lpstr>
      <vt:lpstr>l15</vt:lpstr>
      <vt:lpstr>1_l15</vt:lpstr>
      <vt:lpstr>2_l15</vt:lpstr>
      <vt:lpstr>3_l15</vt:lpstr>
      <vt:lpstr>Equation</vt:lpstr>
      <vt:lpstr>Document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Compilation</vt:lpstr>
      <vt:lpstr>Parsing and Execution</vt:lpstr>
      <vt:lpstr>Query Processing Overview</vt:lpstr>
      <vt:lpstr>PowerPoint Presentation</vt:lpstr>
      <vt:lpstr>Grammar/Syntax Diagrams</vt:lpstr>
      <vt:lpstr>Parser</vt:lpstr>
      <vt:lpstr>             Parser</vt:lpstr>
      <vt:lpstr>SQL Parse Tree</vt:lpstr>
      <vt:lpstr>Simple Parsing Example</vt:lpstr>
      <vt:lpstr>Python While Loop Syntax Tree</vt:lpstr>
      <vt:lpstr>Common Concept – Example, Sentence Diagram</vt:lpstr>
      <vt:lpstr>PowerPoint Presentation</vt:lpstr>
      <vt:lpstr>Simple Execution/Plan Tree</vt:lpstr>
      <vt:lpstr>Relational Operations</vt:lpstr>
      <vt:lpstr>Logical Plan</vt:lpstr>
      <vt:lpstr>Homework 3 – Part IIa</vt:lpstr>
      <vt:lpstr>PowerPoint Presentation</vt:lpstr>
      <vt:lpstr>Overview of Query Evaluation</vt:lpstr>
      <vt:lpstr>Query Compilation</vt:lpstr>
      <vt:lpstr>Query Optimization</vt:lpstr>
      <vt:lpstr>Three Core Optimization Techniques</vt:lpstr>
      <vt:lpstr>Query Execution Cost</vt:lpstr>
      <vt:lpstr>Statistics and Catalogs</vt:lpstr>
      <vt:lpstr>MySQL Example</vt:lpstr>
      <vt:lpstr>The Catalog Contains</vt:lpstr>
      <vt:lpstr>Access Path</vt:lpstr>
      <vt:lpstr>Access Paths</vt:lpstr>
      <vt:lpstr>PowerPoint Presentation</vt:lpstr>
      <vt:lpstr>Many Ways to Evaluate a Query</vt:lpstr>
      <vt:lpstr>Simple Technique – SELECTion Pushing</vt:lpstr>
      <vt:lpstr>Simple Technique – SELECTion Pushing</vt:lpstr>
      <vt:lpstr>A Note on Complex Selections</vt:lpstr>
      <vt:lpstr>One Approach to Selections</vt:lpstr>
      <vt:lpstr>Using an Index for Selections</vt:lpstr>
      <vt:lpstr>Projection</vt:lpstr>
      <vt:lpstr>Join: Index Nested Loops</vt:lpstr>
      <vt:lpstr>Join: Sort-Merge (R     S)</vt:lpstr>
      <vt:lpstr>Example of Sort-Merge Join</vt:lpstr>
      <vt:lpstr>PowerPoint Presentation</vt:lpstr>
      <vt:lpstr>Homework 3 Overview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297</cp:revision>
  <cp:lastPrinted>2018-10-26T13:46:49Z</cp:lastPrinted>
  <dcterms:created xsi:type="dcterms:W3CDTF">2010-04-12T23:12:02Z</dcterms:created>
  <dcterms:modified xsi:type="dcterms:W3CDTF">2018-11-01T22:23:58Z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